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bookmarkIdSeed="2">
  <p:sldMasterIdLst>
    <p:sldMasterId id="2147483648" r:id="rId4"/>
    <p:sldMasterId id="2147483656" r:id="rId5"/>
  </p:sldMasterIdLst>
  <p:notesMasterIdLst>
    <p:notesMasterId r:id="rId40"/>
  </p:notesMasterIdLst>
  <p:sldIdLst>
    <p:sldId id="257" r:id="rId6"/>
    <p:sldId id="266" r:id="rId7"/>
    <p:sldId id="457" r:id="rId8"/>
    <p:sldId id="385" r:id="rId9"/>
    <p:sldId id="448" r:id="rId10"/>
    <p:sldId id="386" r:id="rId11"/>
    <p:sldId id="447" r:id="rId12"/>
    <p:sldId id="449" r:id="rId13"/>
    <p:sldId id="456" r:id="rId14"/>
    <p:sldId id="429" r:id="rId15"/>
    <p:sldId id="450" r:id="rId16"/>
    <p:sldId id="451" r:id="rId17"/>
    <p:sldId id="390" r:id="rId18"/>
    <p:sldId id="392" r:id="rId19"/>
    <p:sldId id="431" r:id="rId20"/>
    <p:sldId id="391" r:id="rId21"/>
    <p:sldId id="394" r:id="rId22"/>
    <p:sldId id="397" r:id="rId23"/>
    <p:sldId id="435" r:id="rId24"/>
    <p:sldId id="452" r:id="rId25"/>
    <p:sldId id="434" r:id="rId26"/>
    <p:sldId id="398" r:id="rId27"/>
    <p:sldId id="453" r:id="rId28"/>
    <p:sldId id="399" r:id="rId29"/>
    <p:sldId id="401" r:id="rId30"/>
    <p:sldId id="409" r:id="rId31"/>
    <p:sldId id="402" r:id="rId32"/>
    <p:sldId id="403" r:id="rId33"/>
    <p:sldId id="405" r:id="rId34"/>
    <p:sldId id="436" r:id="rId35"/>
    <p:sldId id="454" r:id="rId36"/>
    <p:sldId id="455" r:id="rId37"/>
    <p:sldId id="395" r:id="rId38"/>
    <p:sldId id="258" r:id="rId39"/>
  </p:sldIdLst>
  <p:sldSz cx="12192000" cy="6858000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alibri Light" panose="020F0302020204030204" pitchFamily="34" charset="0"/>
      <p:regular r:id="rId45"/>
      <p:italic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Open Sans" panose="020B0606030504020204" pitchFamily="34" charset="0"/>
      <p:regular r:id="rId51"/>
      <p:bold r:id="rId52"/>
      <p:italic r:id="rId53"/>
      <p:boldItalic r:id="rId54"/>
    </p:embeddedFont>
    <p:embeddedFont>
      <p:font typeface="Proxima Nova Black" panose="02000506030000020004" pitchFamily="2" charset="0"/>
      <p:bold r:id="rId55"/>
    </p:embeddedFont>
    <p:embeddedFont>
      <p:font typeface="Segoe UI" panose="020B0502040204020203" pitchFamily="34" charset="0"/>
      <p:regular r:id="rId56"/>
      <p:bold r:id="rId57"/>
      <p:italic r:id="rId58"/>
      <p:boldItalic r:id="rId59"/>
    </p:embeddedFont>
    <p:embeddedFont>
      <p:font typeface="Tahoma" panose="020B0604030504040204" pitchFamily="34" charset="0"/>
      <p:regular r:id="rId60"/>
      <p:bold r:id="rId6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82743" autoAdjust="0"/>
  </p:normalViewPr>
  <p:slideViewPr>
    <p:cSldViewPr snapToGrid="0">
      <p:cViewPr varScale="1">
        <p:scale>
          <a:sx n="66" d="100"/>
          <a:sy n="66" d="100"/>
        </p:scale>
        <p:origin x="612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63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5" Type="http://schemas.openxmlformats.org/officeDocument/2006/relationships/slideMaster" Target="slideMasters/slideMaster2.xml"/><Relationship Id="rId61" Type="http://schemas.openxmlformats.org/officeDocument/2006/relationships/font" Target="fonts/font21.fntdata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64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font" Target="fonts/font1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font" Target="fonts/font6.fntdata"/><Relationship Id="rId59" Type="http://schemas.openxmlformats.org/officeDocument/2006/relationships/font" Target="fonts/font19.fntdata"/><Relationship Id="rId20" Type="http://schemas.openxmlformats.org/officeDocument/2006/relationships/slide" Target="slides/slide15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font" Target="fonts/font20.fntdata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/Relationships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F6125E-AF8E-4209-A6F0-DC592132C45A}" type="datetimeFigureOut">
              <a:rPr lang="en-US" smtClean="0"/>
              <a:t>6/21/2020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F38974-CCD2-4903-937A-4C4E57030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834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4070193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en-US" dirty="0" err="1"/>
              <a:t>Функція</a:t>
            </a:r>
            <a:r>
              <a:rPr lang="ru-RU" altLang="en-US" dirty="0"/>
              <a:t> </a:t>
            </a:r>
            <a:r>
              <a:rPr lang="ru-RU" altLang="en-US" dirty="0" err="1"/>
              <a:t>може</a:t>
            </a:r>
            <a:r>
              <a:rPr lang="ru-RU" altLang="en-US" dirty="0"/>
              <a:t> </a:t>
            </a:r>
            <a:r>
              <a:rPr lang="ru-RU" altLang="en-US" dirty="0" err="1"/>
              <a:t>приймати</a:t>
            </a:r>
            <a:r>
              <a:rPr lang="ru-RU" altLang="en-US" dirty="0"/>
              <a:t> будь-яку </a:t>
            </a:r>
            <a:r>
              <a:rPr lang="ru-RU" altLang="en-US" dirty="0" err="1"/>
              <a:t>кількість</a:t>
            </a:r>
            <a:r>
              <a:rPr lang="ru-RU" altLang="en-US" dirty="0"/>
              <a:t> </a:t>
            </a:r>
            <a:r>
              <a:rPr lang="ru-RU" altLang="en-US" dirty="0" err="1"/>
              <a:t>параметрів</a:t>
            </a:r>
            <a:r>
              <a:rPr lang="ru-RU" altLang="en-US" dirty="0"/>
              <a:t>. </a:t>
            </a:r>
            <a:r>
              <a:rPr lang="ru-RU" altLang="en-US" dirty="0" err="1"/>
              <a:t>Якщо</a:t>
            </a:r>
            <a:r>
              <a:rPr lang="ru-RU" altLang="en-US" dirty="0"/>
              <a:t> параметр не </a:t>
            </a:r>
            <a:r>
              <a:rPr lang="ru-RU" altLang="en-US" dirty="0" err="1"/>
              <a:t>переданий</a:t>
            </a:r>
            <a:r>
              <a:rPr lang="ru-RU" altLang="en-US" dirty="0"/>
              <a:t> при </a:t>
            </a:r>
            <a:r>
              <a:rPr lang="ru-RU" altLang="en-US" dirty="0" err="1"/>
              <a:t>виклику</a:t>
            </a:r>
            <a:r>
              <a:rPr lang="ru-RU" altLang="en-US" dirty="0"/>
              <a:t> - </a:t>
            </a:r>
            <a:r>
              <a:rPr lang="ru-RU" altLang="en-US" dirty="0" err="1"/>
              <a:t>він</a:t>
            </a:r>
            <a:r>
              <a:rPr lang="ru-RU" altLang="en-US" dirty="0"/>
              <a:t> буде </a:t>
            </a:r>
            <a:r>
              <a:rPr lang="ru-RU" altLang="en-US" dirty="0" err="1"/>
              <a:t>дорівнювати</a:t>
            </a:r>
            <a:r>
              <a:rPr lang="ru-RU" altLang="en-US" dirty="0"/>
              <a:t> </a:t>
            </a:r>
            <a:r>
              <a:rPr lang="ru-RU" altLang="en-US" dirty="0" err="1"/>
              <a:t>undefined</a:t>
            </a:r>
            <a:r>
              <a:rPr lang="ru-RU" altLang="en-US" dirty="0"/>
              <a:t>. </a:t>
            </a:r>
            <a:r>
              <a:rPr lang="ru-RU" altLang="en-US" dirty="0" err="1"/>
              <a:t>Можна</a:t>
            </a:r>
            <a:r>
              <a:rPr lang="ru-RU" altLang="en-US" dirty="0"/>
              <a:t> </a:t>
            </a:r>
            <a:r>
              <a:rPr lang="ru-RU" altLang="en-US" dirty="0" err="1"/>
              <a:t>перевірити</a:t>
            </a:r>
            <a:r>
              <a:rPr lang="ru-RU" altLang="en-US" dirty="0"/>
              <a:t>, </a:t>
            </a:r>
            <a:r>
              <a:rPr lang="ru-RU" altLang="en-US" dirty="0" err="1"/>
              <a:t>якщо</a:t>
            </a:r>
            <a:r>
              <a:rPr lang="ru-RU" altLang="en-US" dirty="0"/>
              <a:t> параметр не </a:t>
            </a:r>
            <a:r>
              <a:rPr lang="ru-RU" altLang="en-US" dirty="0" err="1"/>
              <a:t>переданий</a:t>
            </a:r>
            <a:r>
              <a:rPr lang="ru-RU" altLang="en-US" dirty="0"/>
              <a:t> - </a:t>
            </a:r>
            <a:r>
              <a:rPr lang="ru-RU" altLang="en-US" dirty="0" err="1"/>
              <a:t>присвоїти</a:t>
            </a:r>
            <a:r>
              <a:rPr lang="ru-RU" altLang="en-US" dirty="0"/>
              <a:t> </a:t>
            </a:r>
            <a:r>
              <a:rPr lang="ru-RU" altLang="en-US" dirty="0" err="1"/>
              <a:t>йому</a:t>
            </a:r>
            <a:r>
              <a:rPr lang="ru-RU" altLang="en-US" dirty="0"/>
              <a:t> </a:t>
            </a:r>
            <a:r>
              <a:rPr lang="ru-RU" altLang="en-US" dirty="0" err="1"/>
              <a:t>значення</a:t>
            </a:r>
            <a:r>
              <a:rPr lang="ru-RU" altLang="en-US" dirty="0"/>
              <a:t> за </a:t>
            </a:r>
            <a:r>
              <a:rPr lang="ru-RU" altLang="en-US" dirty="0" err="1"/>
              <a:t>замовчуванням</a:t>
            </a:r>
            <a:r>
              <a:rPr lang="ru-RU" altLang="en-US" dirty="0"/>
              <a:t>. </a:t>
            </a:r>
            <a:r>
              <a:rPr lang="ru-RU" altLang="en-US" dirty="0" err="1"/>
              <a:t>Такі</a:t>
            </a:r>
            <a:r>
              <a:rPr lang="ru-RU" altLang="en-US" dirty="0"/>
              <a:t> </a:t>
            </a:r>
            <a:r>
              <a:rPr lang="ru-RU" altLang="en-US" dirty="0" err="1"/>
              <a:t>параметри</a:t>
            </a:r>
            <a:r>
              <a:rPr lang="ru-RU" altLang="en-US" dirty="0"/>
              <a:t> </a:t>
            </a:r>
            <a:r>
              <a:rPr lang="ru-RU" altLang="en-US" dirty="0" err="1"/>
              <a:t>ще</a:t>
            </a:r>
            <a:r>
              <a:rPr lang="ru-RU" altLang="en-US" dirty="0"/>
              <a:t> </a:t>
            </a:r>
            <a:r>
              <a:rPr lang="ru-RU" altLang="en-US" dirty="0" err="1"/>
              <a:t>називаються</a:t>
            </a:r>
            <a:r>
              <a:rPr lang="ru-RU" altLang="en-US" dirty="0"/>
              <a:t> </a:t>
            </a:r>
            <a:r>
              <a:rPr lang="ru-RU" altLang="en-US" dirty="0" err="1"/>
              <a:t>необов'язкові</a:t>
            </a:r>
            <a:r>
              <a:rPr lang="ru-RU" altLang="en-US" dirty="0"/>
              <a:t>, як правило, вони </a:t>
            </a:r>
            <a:r>
              <a:rPr lang="ru-RU" altLang="en-US" dirty="0" err="1"/>
              <a:t>розташовуються</a:t>
            </a:r>
            <a:r>
              <a:rPr lang="ru-RU" altLang="en-US" dirty="0"/>
              <a:t> в </a:t>
            </a:r>
            <a:r>
              <a:rPr lang="ru-RU" altLang="en-US" dirty="0" err="1"/>
              <a:t>кінці</a:t>
            </a:r>
            <a:r>
              <a:rPr lang="ru-RU" altLang="en-US" dirty="0"/>
              <a:t> списку:</a:t>
            </a: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24316355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altLang="en-US" dirty="0"/>
              <a:t>Як правило, використовуються дієслівні префікси, що позначають загальний характер дії, після яких слідує уточнення. Функції, які починаються з </a:t>
            </a:r>
            <a:r>
              <a:rPr lang="en-US" altLang="en-US" dirty="0"/>
              <a:t>show - </a:t>
            </a:r>
            <a:r>
              <a:rPr lang="uk-UA" altLang="en-US" dirty="0"/>
              <a:t>щось показують: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en-US" dirty="0" err="1"/>
              <a:t>Це</a:t>
            </a:r>
            <a:r>
              <a:rPr lang="ru-RU" altLang="en-US" dirty="0"/>
              <a:t> </a:t>
            </a:r>
            <a:r>
              <a:rPr lang="ru-RU" altLang="en-US" dirty="0" err="1"/>
              <a:t>дуже</a:t>
            </a:r>
            <a:r>
              <a:rPr lang="ru-RU" altLang="en-US" dirty="0"/>
              <a:t> </a:t>
            </a:r>
            <a:r>
              <a:rPr lang="ru-RU" altLang="en-US" dirty="0" err="1"/>
              <a:t>зручно</a:t>
            </a:r>
            <a:r>
              <a:rPr lang="ru-RU" altLang="en-US" dirty="0"/>
              <a:t>, </a:t>
            </a:r>
            <a:r>
              <a:rPr lang="ru-RU" altLang="en-US" dirty="0" err="1"/>
              <a:t>оскільки</a:t>
            </a:r>
            <a:r>
              <a:rPr lang="ru-RU" altLang="en-US" dirty="0"/>
              <a:t> глянувши на </a:t>
            </a:r>
            <a:r>
              <a:rPr lang="ru-RU" altLang="en-US" dirty="0" err="1"/>
              <a:t>функцію</a:t>
            </a:r>
            <a:r>
              <a:rPr lang="ru-RU" altLang="en-US" dirty="0"/>
              <a:t> - </a:t>
            </a:r>
            <a:r>
              <a:rPr lang="ru-RU" altLang="en-US" dirty="0" err="1"/>
              <a:t>вже</a:t>
            </a:r>
            <a:r>
              <a:rPr lang="ru-RU" altLang="en-US" dirty="0"/>
              <a:t> </a:t>
            </a:r>
            <a:r>
              <a:rPr lang="ru-RU" altLang="en-US" dirty="0" err="1"/>
              <a:t>можна</a:t>
            </a:r>
            <a:r>
              <a:rPr lang="ru-RU" altLang="en-US" dirty="0"/>
              <a:t> </a:t>
            </a:r>
            <a:r>
              <a:rPr lang="ru-RU" altLang="en-US" dirty="0" err="1"/>
              <a:t>приблизно</a:t>
            </a:r>
            <a:r>
              <a:rPr lang="ru-RU" altLang="en-US" dirty="0"/>
              <a:t> </a:t>
            </a:r>
            <a:r>
              <a:rPr lang="ru-RU" altLang="en-US" dirty="0" err="1"/>
              <a:t>уявити</a:t>
            </a:r>
            <a:r>
              <a:rPr lang="ru-RU" altLang="en-US" dirty="0"/>
              <a:t>, </a:t>
            </a:r>
            <a:r>
              <a:rPr lang="ru-RU" altLang="en-US" dirty="0" err="1"/>
              <a:t>що</a:t>
            </a:r>
            <a:r>
              <a:rPr lang="ru-RU" altLang="en-US" dirty="0"/>
              <a:t> вона </a:t>
            </a:r>
            <a:r>
              <a:rPr lang="ru-RU" altLang="en-US" dirty="0" err="1"/>
              <a:t>робить</a:t>
            </a:r>
            <a:r>
              <a:rPr lang="ru-RU" altLang="en-US" dirty="0"/>
              <a:t>, </a:t>
            </a:r>
            <a:r>
              <a:rPr lang="ru-RU" altLang="en-US" dirty="0" err="1"/>
              <a:t>навіть</a:t>
            </a:r>
            <a:r>
              <a:rPr lang="ru-RU" altLang="en-US" dirty="0"/>
              <a:t> </a:t>
            </a:r>
            <a:r>
              <a:rPr lang="ru-RU" altLang="en-US" dirty="0" err="1"/>
              <a:t>якщо</a:t>
            </a:r>
            <a:r>
              <a:rPr lang="ru-RU" altLang="en-US" dirty="0"/>
              <a:t> </a:t>
            </a:r>
            <a:r>
              <a:rPr lang="ru-RU" altLang="en-US" dirty="0" err="1"/>
              <a:t>функцію</a:t>
            </a:r>
            <a:r>
              <a:rPr lang="ru-RU" altLang="en-US" dirty="0"/>
              <a:t> написав </a:t>
            </a:r>
            <a:r>
              <a:rPr lang="ru-RU" altLang="en-US" dirty="0" err="1"/>
              <a:t>зовсім</a:t>
            </a:r>
            <a:r>
              <a:rPr lang="ru-RU" altLang="en-US" dirty="0"/>
              <a:t> </a:t>
            </a:r>
            <a:r>
              <a:rPr lang="ru-RU" altLang="en-US" dirty="0" err="1"/>
              <a:t>інша</a:t>
            </a:r>
            <a:r>
              <a:rPr lang="ru-RU" altLang="en-US" dirty="0"/>
              <a:t> </a:t>
            </a:r>
            <a:r>
              <a:rPr lang="ru-RU" altLang="en-US" dirty="0" err="1"/>
              <a:t>людина</a:t>
            </a:r>
            <a:r>
              <a:rPr lang="ru-RU" altLang="en-US" dirty="0"/>
              <a:t>, а в </a:t>
            </a:r>
            <a:r>
              <a:rPr lang="ru-RU" altLang="en-US" dirty="0" err="1"/>
              <a:t>окремих</a:t>
            </a:r>
            <a:r>
              <a:rPr lang="ru-RU" altLang="en-US" dirty="0"/>
              <a:t> </a:t>
            </a:r>
            <a:r>
              <a:rPr lang="ru-RU" altLang="en-US" dirty="0" err="1"/>
              <a:t>випадках</a:t>
            </a:r>
            <a:r>
              <a:rPr lang="ru-RU" altLang="en-US" dirty="0"/>
              <a:t> - і </a:t>
            </a:r>
            <a:r>
              <a:rPr lang="ru-RU" altLang="en-US" dirty="0" err="1"/>
              <a:t>якого</a:t>
            </a:r>
            <a:r>
              <a:rPr lang="ru-RU" altLang="en-US" dirty="0"/>
              <a:t> виду </a:t>
            </a:r>
            <a:r>
              <a:rPr lang="ru-RU" altLang="en-US" dirty="0" err="1"/>
              <a:t>значення</a:t>
            </a:r>
            <a:r>
              <a:rPr lang="ru-RU" altLang="en-US" dirty="0"/>
              <a:t> вона </a:t>
            </a:r>
            <a:r>
              <a:rPr lang="ru-RU" altLang="en-US" dirty="0" err="1"/>
              <a:t>повертає</a:t>
            </a: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latin typeface="Proxima Nova Black" charset="0"/>
              </a:rPr>
              <a:t>Scope – </a:t>
            </a:r>
            <a:r>
              <a:rPr lang="uk-UA" sz="1200" b="0" dirty="0">
                <a:latin typeface="Proxima Nova Black" charset="0"/>
              </a:rPr>
              <a:t>область</a:t>
            </a:r>
            <a:r>
              <a:rPr lang="uk-UA" sz="1200" b="0" baseline="0" dirty="0">
                <a:latin typeface="Proxima Nova Black" charset="0"/>
              </a:rPr>
              <a:t> видимості.</a:t>
            </a:r>
            <a:endParaRPr lang="uk-UA" altLang="en-US" b="0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en-US" dirty="0" err="1"/>
              <a:t>Бажано</a:t>
            </a:r>
            <a:r>
              <a:rPr lang="ru-RU" altLang="en-US" dirty="0"/>
              <a:t> </a:t>
            </a:r>
            <a:r>
              <a:rPr lang="ru-RU" altLang="en-US" dirty="0" err="1"/>
              <a:t>зводити</a:t>
            </a:r>
            <a:r>
              <a:rPr lang="ru-RU" altLang="en-US" dirty="0"/>
              <a:t> </a:t>
            </a:r>
            <a:r>
              <a:rPr lang="ru-RU" altLang="en-US" dirty="0" err="1"/>
              <a:t>використання</a:t>
            </a:r>
            <a:r>
              <a:rPr lang="ru-RU" altLang="en-US" dirty="0"/>
              <a:t> </a:t>
            </a:r>
            <a:r>
              <a:rPr lang="ru-RU" altLang="en-US" dirty="0" err="1"/>
              <a:t>глобальних</a:t>
            </a:r>
            <a:r>
              <a:rPr lang="ru-RU" altLang="en-US" dirty="0"/>
              <a:t> </a:t>
            </a:r>
            <a:r>
              <a:rPr lang="ru-RU" altLang="en-US" dirty="0" err="1"/>
              <a:t>змінних</a:t>
            </a:r>
            <a:r>
              <a:rPr lang="ru-RU" altLang="en-US" dirty="0"/>
              <a:t> до </a:t>
            </a:r>
            <a:r>
              <a:rPr lang="ru-RU" altLang="en-US" dirty="0" err="1"/>
              <a:t>мінімуму</a:t>
            </a:r>
            <a:r>
              <a:rPr lang="ru-RU" altLang="en-US" dirty="0"/>
              <a:t>. У </a:t>
            </a:r>
            <a:r>
              <a:rPr lang="ru-RU" altLang="en-US" dirty="0" err="1"/>
              <a:t>сучасному</a:t>
            </a:r>
            <a:r>
              <a:rPr lang="ru-RU" altLang="en-US" dirty="0"/>
              <a:t> </a:t>
            </a:r>
            <a:r>
              <a:rPr lang="ru-RU" altLang="en-US" dirty="0" err="1"/>
              <a:t>коді</a:t>
            </a:r>
            <a:r>
              <a:rPr lang="ru-RU" altLang="en-US" dirty="0"/>
              <a:t> </a:t>
            </a:r>
            <a:r>
              <a:rPr lang="ru-RU" altLang="en-US" dirty="0" err="1"/>
              <a:t>зазвичай</a:t>
            </a:r>
            <a:r>
              <a:rPr lang="ru-RU" altLang="en-US" dirty="0"/>
              <a:t> мало </a:t>
            </a:r>
            <a:r>
              <a:rPr lang="ru-RU" altLang="en-US" dirty="0" err="1"/>
              <a:t>або</a:t>
            </a:r>
            <a:r>
              <a:rPr lang="ru-RU" altLang="en-US" dirty="0"/>
              <a:t> </a:t>
            </a:r>
            <a:r>
              <a:rPr lang="ru-RU" altLang="en-US" dirty="0" err="1"/>
              <a:t>зовсім</a:t>
            </a:r>
            <a:r>
              <a:rPr lang="ru-RU" altLang="en-US" dirty="0"/>
              <a:t> </a:t>
            </a:r>
            <a:r>
              <a:rPr lang="ru-RU" altLang="en-US" dirty="0" err="1"/>
              <a:t>немає</a:t>
            </a:r>
            <a:r>
              <a:rPr lang="ru-RU" altLang="en-US" dirty="0"/>
              <a:t> </a:t>
            </a:r>
            <a:r>
              <a:rPr lang="ru-RU" altLang="en-US" dirty="0" err="1"/>
              <a:t>глобальних</a:t>
            </a:r>
            <a:r>
              <a:rPr lang="ru-RU" altLang="en-US" dirty="0"/>
              <a:t> </a:t>
            </a:r>
            <a:r>
              <a:rPr lang="ru-RU" altLang="en-US" dirty="0" err="1"/>
              <a:t>змінних</a:t>
            </a:r>
            <a:r>
              <a:rPr lang="ru-RU" altLang="en-US" dirty="0"/>
              <a:t>. Хоча вони іноді корисні для зберігання найважливіших "загально-проектових" даних.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en-US" b="0" dirty="0"/>
              <a:t>Якщо локальна змінна буде мати таке ж ім'я як і глобальна, то локальна приховає глобальну, тобто функція буде використовувати локальну змінну, яка створена безпосередньо в функції:</a:t>
            </a:r>
            <a:endParaRPr lang="uk-UA" altLang="en-US" b="0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/>
          </a:p>
        </p:txBody>
      </p:sp>
    </p:spTree>
    <p:extLst>
      <p:ext uri="{BB962C8B-B14F-4D97-AF65-F5344CB8AC3E}">
        <p14:creationId xmlns:p14="http://schemas.microsoft.com/office/powerpoint/2010/main" val="40701937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b="1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Серед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функцій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окремо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можна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виділити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рекурсивні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функції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Їх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суть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полягає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в тому,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що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функція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викликає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саму себе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Наприклад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розглянемо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функцію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яка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обчислює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факторіал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числа (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факторіал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числа -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це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число,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помножене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на себе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мінус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один,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потім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на себе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мінус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два і так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далі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до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одиниці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Позначається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n!):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Функція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calcFactorial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повертає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значення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1,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якщо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параметр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дорівнює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1,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або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повертає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результат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знову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ж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функції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calcFactorial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(),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 яку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передається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значення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n-1</a:t>
            </a:r>
            <a:endParaRPr lang="uk-UA" altLang="en-US" b="1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uk-UA" altLang="en-US" dirty="0"/>
              <a:t>     Функції мають можливість </a:t>
            </a:r>
            <a:r>
              <a:rPr lang="uk-UA" altLang="en-US" dirty="0" err="1"/>
              <a:t>перевизначати</a:t>
            </a:r>
            <a:r>
              <a:rPr lang="uk-UA" altLang="en-US" dirty="0"/>
              <a:t> свої дії. </a:t>
            </a:r>
            <a:r>
              <a:rPr lang="uk-UA" altLang="en-US" dirty="0" err="1"/>
              <a:t>Перевизначення</a:t>
            </a:r>
            <a:r>
              <a:rPr lang="uk-UA" altLang="en-US" dirty="0"/>
              <a:t> відбувається шляхом призначення анонімної функції змінній, яка викликається так само, як перевизначена функція:</a:t>
            </a:r>
          </a:p>
          <a:p>
            <a:pPr eaLnBrk="1" hangingPunct="1">
              <a:spcBef>
                <a:spcPct val="0"/>
              </a:spcBef>
            </a:pPr>
            <a:r>
              <a:rPr lang="uk-UA" altLang="en-US" dirty="0"/>
              <a:t>     При першому спрацьовуванні функції діє основний блок операторів функції, зокрема, в даному випадку виводиться повідомлення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"First message"</a:t>
            </a:r>
            <a:r>
              <a:rPr lang="uk-UA" altLang="en-US" dirty="0"/>
              <a:t>. І </a:t>
            </a:r>
            <a:r>
              <a:rPr lang="uk-UA" altLang="en-US" b="1" dirty="0"/>
              <a:t>при першому спрацьовуванні функції </a:t>
            </a:r>
            <a:r>
              <a:rPr lang="en-US" sz="1200" b="1" dirty="0" err="1">
                <a:latin typeface="Consolas" pitchFamily="49" charset="0"/>
                <a:cs typeface="Consolas" pitchFamily="49" charset="0"/>
              </a:rPr>
              <a:t>showMessage</a:t>
            </a:r>
            <a:r>
              <a:rPr lang="en-US" altLang="en-US" b="1" dirty="0"/>
              <a:t>() </a:t>
            </a:r>
            <a:r>
              <a:rPr lang="uk-UA" altLang="en-US" b="1" dirty="0"/>
              <a:t>також відбувається її </a:t>
            </a:r>
            <a:r>
              <a:rPr lang="uk-UA" altLang="en-US" b="1" dirty="0" err="1"/>
              <a:t>перевизначення</a:t>
            </a:r>
            <a:r>
              <a:rPr lang="uk-UA" altLang="en-US" dirty="0"/>
              <a:t>. </a:t>
            </a:r>
            <a:r>
              <a:rPr lang="uk-UA" altLang="en-US" b="1" dirty="0"/>
              <a:t>Тому при всіх наступних викликах функції спрацьовує її перевизначена версія</a:t>
            </a:r>
            <a:r>
              <a:rPr lang="uk-UA" altLang="en-US" dirty="0"/>
              <a:t>, а на консоль буде виводитися повідомлення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"Second message"</a:t>
            </a: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u="none" dirty="0">
              <a:solidFill>
                <a:schemeClr val="accent5">
                  <a:lumMod val="75000"/>
                </a:schemeClr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b="1" dirty="0">
                <a:cs typeface="Arial" panose="020B0604020202020204" pitchFamily="34" charset="0"/>
              </a:rPr>
              <a:t>for in  - </a:t>
            </a:r>
            <a:r>
              <a:rPr lang="uk-UA" b="0" dirty="0">
                <a:cs typeface="Arial" panose="020B0604020202020204" pitchFamily="34" charset="0"/>
              </a:rPr>
              <a:t>послідовно</a:t>
            </a:r>
            <a:r>
              <a:rPr lang="uk-UA" b="0" baseline="0" dirty="0">
                <a:cs typeface="Arial" panose="020B0604020202020204" pitchFamily="34" charset="0"/>
              </a:rPr>
              <a:t> працює з елементами і не дає змоги їх змінювати. </a:t>
            </a:r>
          </a:p>
          <a:p>
            <a:pPr eaLnBrk="1" hangingPunct="1">
              <a:spcBef>
                <a:spcPct val="0"/>
              </a:spcBef>
            </a:pPr>
            <a:r>
              <a:rPr lang="en-US" b="1" dirty="0">
                <a:cs typeface="Arial" panose="020B0604020202020204" pitchFamily="34" charset="0"/>
              </a:rPr>
              <a:t>for </a:t>
            </a:r>
            <a:r>
              <a:rPr lang="uk-UA" b="1" dirty="0">
                <a:cs typeface="Arial" panose="020B0604020202020204" pitchFamily="34" charset="0"/>
              </a:rPr>
              <a:t>–</a:t>
            </a:r>
            <a:r>
              <a:rPr lang="uk-UA" b="1" baseline="0" dirty="0">
                <a:cs typeface="Arial" panose="020B0604020202020204" pitchFamily="34" charset="0"/>
              </a:rPr>
              <a:t> </a:t>
            </a:r>
            <a:r>
              <a:rPr lang="uk-UA" b="0" baseline="0" dirty="0">
                <a:cs typeface="Arial" panose="020B0604020202020204" pitchFamily="34" charset="0"/>
              </a:rPr>
              <a:t>може працювати з певними елементами і змінювати їх значення.</a:t>
            </a: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85180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7B546CC8-2E10-4A8D-A43C-CA4E66FF57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77D0FE-B207-4C3F-8B18-62D376D585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uk-UA" altLang="en-US" dirty="0"/>
          </a:p>
        </p:txBody>
      </p:sp>
    </p:spTree>
    <p:extLst>
      <p:ext uri="{BB962C8B-B14F-4D97-AF65-F5344CB8AC3E}">
        <p14:creationId xmlns:p14="http://schemas.microsoft.com/office/powerpoint/2010/main" val="364799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57075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2739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02025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3734514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685435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4022539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93"/>
            <a:ext cx="11494709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78058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9062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4242457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26677534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189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9664868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1686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41960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868973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74876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</p:spTree>
    <p:extLst>
      <p:ext uri="{BB962C8B-B14F-4D97-AF65-F5344CB8AC3E}">
        <p14:creationId xmlns:p14="http://schemas.microsoft.com/office/powerpoint/2010/main" val="11286899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42787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855464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90467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1780709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92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546376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427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93"/>
            <a:ext cx="11494709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088606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635043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307200" y="1447801"/>
            <a:ext cx="10972800" cy="4525963"/>
          </a:xfrm>
          <a:prstGeom prst="rect">
            <a:avLst/>
          </a:prstGeom>
        </p:spPr>
        <p:txBody>
          <a:bodyPr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307200" y="0"/>
            <a:ext cx="109728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uk-UA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D26DAE-CEB6-4838-B348-3780174E86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2033" y="6443663"/>
            <a:ext cx="2844800" cy="3603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44499426-F32C-49EE-8436-0AA6AF0E293D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706088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11582400" cy="6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04800" y="1828800"/>
            <a:ext cx="11582400" cy="4724400"/>
          </a:xfrm>
        </p:spPr>
        <p:txBody>
          <a:bodyPr/>
          <a:lstStyle/>
          <a:p>
            <a:pPr lvl="0"/>
            <a:endParaRPr lang="uk-UA" noProof="0"/>
          </a:p>
        </p:txBody>
      </p:sp>
    </p:spTree>
    <p:extLst>
      <p:ext uri="{BB962C8B-B14F-4D97-AF65-F5344CB8AC3E}">
        <p14:creationId xmlns:p14="http://schemas.microsoft.com/office/powerpoint/2010/main" val="3164809040"/>
      </p:ext>
    </p:extLst>
  </p:cSld>
  <p:clrMapOvr>
    <a:masterClrMapping/>
  </p:clrMapOvr>
  <p:transition advTm="500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55441498"/>
      </p:ext>
    </p:extLst>
  </p:cSld>
  <p:clrMapOvr>
    <a:masterClrMapping/>
  </p:clrMapOvr>
  <p:transition advTm="5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7726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60443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0788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br>
              <a:rPr lang="uk-UA" dirty="0"/>
            </a:br>
            <a:r>
              <a:rPr lang="en-US" dirty="0"/>
              <a:t>BE CAPITA</a:t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62363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98628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376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21" Type="http://schemas.openxmlformats.org/officeDocument/2006/relationships/image" Target="../media/image3.emf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7385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2" r:id="rId3"/>
    <p:sldLayoutId id="2147483654" r:id="rId4"/>
    <p:sldLayoutId id="2147483657" r:id="rId5"/>
    <p:sldLayoutId id="2147483661" r:id="rId6"/>
    <p:sldLayoutId id="2147483663" r:id="rId7"/>
    <p:sldLayoutId id="2147483665" r:id="rId8"/>
    <p:sldLayoutId id="2147483667" r:id="rId9"/>
    <p:sldLayoutId id="2147483670" r:id="rId10"/>
    <p:sldLayoutId id="2147483669" r:id="rId11"/>
    <p:sldLayoutId id="2147483671" r:id="rId12"/>
    <p:sldLayoutId id="2147483672" r:id="rId13"/>
    <p:sldLayoutId id="2147483673" r:id="rId14"/>
    <p:sldLayoutId id="2147483689" r:id="rId15"/>
    <p:sldLayoutId id="214748369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7248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864" userDrawn="1">
          <p15:clr>
            <a:srgbClr val="F26B43"/>
          </p15:clr>
        </p15:guide>
        <p15:guide id="7" orient="horz" pos="3456" userDrawn="1">
          <p15:clr>
            <a:srgbClr val="F26B43"/>
          </p15:clr>
        </p15:guide>
        <p15:guide id="8" orient="horz" pos="3888" userDrawn="1">
          <p15:clr>
            <a:srgbClr val="F26B43"/>
          </p15:clr>
        </p15:guide>
        <p15:guide id="9" pos="1680" userDrawn="1">
          <p15:clr>
            <a:srgbClr val="F26B43"/>
          </p15:clr>
        </p15:guide>
        <p15:guide id="10" pos="1824" userDrawn="1">
          <p15:clr>
            <a:srgbClr val="F26B43"/>
          </p15:clr>
        </p15:guide>
        <p15:guide id="11" pos="2616" userDrawn="1">
          <p15:clr>
            <a:srgbClr val="F26B43"/>
          </p15:clr>
        </p15:guide>
        <p15:guide id="12" pos="3072" userDrawn="1">
          <p15:clr>
            <a:srgbClr val="F26B43"/>
          </p15:clr>
        </p15:guide>
        <p15:guide id="13" pos="2760" userDrawn="1">
          <p15:clr>
            <a:srgbClr val="F26B43"/>
          </p15:clr>
        </p15:guide>
        <p15:guide id="14" pos="3216" userDrawn="1">
          <p15:clr>
            <a:srgbClr val="F26B43"/>
          </p15:clr>
        </p15:guide>
        <p15:guide id="15" pos="4464" userDrawn="1">
          <p15:clr>
            <a:srgbClr val="F26B43"/>
          </p15:clr>
        </p15:guide>
        <p15:guide id="16" pos="4608" userDrawn="1">
          <p15:clr>
            <a:srgbClr val="F26B43"/>
          </p15:clr>
        </p15:guide>
        <p15:guide id="17" pos="4920" userDrawn="1">
          <p15:clr>
            <a:srgbClr val="F26B43"/>
          </p15:clr>
        </p15:guide>
        <p15:guide id="18" pos="5064" userDrawn="1">
          <p15:clr>
            <a:srgbClr val="F26B43"/>
          </p15:clr>
        </p15:guide>
        <p15:guide id="19" pos="5856" userDrawn="1">
          <p15:clr>
            <a:srgbClr val="F26B43"/>
          </p15:clr>
        </p15:guide>
        <p15:guide id="20" pos="6000" userDrawn="1">
          <p15:clr>
            <a:srgbClr val="F26B43"/>
          </p15:clr>
        </p15:guide>
        <p15:guide id="21" orient="horz" pos="1296" userDrawn="1">
          <p15:clr>
            <a:srgbClr val="F26B43"/>
          </p15:clr>
        </p15:guide>
        <p15:guide id="22" orient="horz" pos="1728" userDrawn="1">
          <p15:clr>
            <a:srgbClr val="F26B43"/>
          </p15:clr>
        </p15:guide>
        <p15:guide id="23" pos="3768" userDrawn="1">
          <p15:clr>
            <a:srgbClr val="F26B43"/>
          </p15:clr>
        </p15:guide>
        <p15:guide id="24" pos="39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9959145" y="5906728"/>
            <a:ext cx="1547053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64" r:id="rId7"/>
    <p:sldLayoutId id="2147483666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90" r:id="rId15"/>
    <p:sldLayoutId id="2147483692" r:id="rId16"/>
    <p:sldLayoutId id="2147483693" r:id="rId17"/>
    <p:sldLayoutId id="2147483694" r:id="rId18"/>
    <p:sldLayoutId id="2147483695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/js_functions.asp" TargetMode="External"/><Relationship Id="rId2" Type="http://schemas.openxmlformats.org/officeDocument/2006/relationships/hyperlink" Target="https://www.w3schools.com/" TargetMode="External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metanit.com/web/javascript/3.1.php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41" y="174928"/>
            <a:ext cx="12065934" cy="6683071"/>
          </a:xfrm>
        </p:spPr>
        <p:txBody>
          <a:bodyPr/>
          <a:lstStyle/>
          <a:p>
            <a:r>
              <a:rPr lang="en-US" sz="12000"/>
              <a:t>Loops</a:t>
            </a:r>
            <a:r>
              <a:rPr lang="en-US" sz="12000" dirty="0"/>
              <a:t>. Functions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79475" y="5946923"/>
            <a:ext cx="3467100" cy="730324"/>
          </a:xfrm>
        </p:spPr>
        <p:txBody>
          <a:bodyPr/>
          <a:lstStyle/>
          <a:p>
            <a:r>
              <a:rPr lang="en-US" dirty="0" err="1"/>
              <a:t>Ivaniuk</a:t>
            </a:r>
            <a:r>
              <a:rPr lang="en-US" dirty="0"/>
              <a:t> </a:t>
            </a:r>
            <a:r>
              <a:rPr lang="en-US" dirty="0" err="1"/>
              <a:t>Oleh</a:t>
            </a:r>
            <a:endParaRPr lang="en-US" dirty="0"/>
          </a:p>
          <a:p>
            <a:r>
              <a:rPr lang="en-US" dirty="0"/>
              <a:t>11.2019</a:t>
            </a:r>
          </a:p>
        </p:txBody>
      </p:sp>
    </p:spTree>
    <p:extLst>
      <p:ext uri="{BB962C8B-B14F-4D97-AF65-F5344CB8AC3E}">
        <p14:creationId xmlns:p14="http://schemas.microsoft.com/office/powerpoint/2010/main" val="1552756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999567"/>
            <a:ext cx="11494709" cy="5656410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>
                <a:cs typeface="Arial" panose="020B0604020202020204" pitchFamily="34" charset="0"/>
              </a:rPr>
              <a:t>Using the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break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keyword, you can stop the loop at any time</a:t>
            </a:r>
            <a:r>
              <a:rPr lang="ru-RU" dirty="0">
                <a:cs typeface="Arial" panose="020B0604020202020204" pitchFamily="34" charset="0"/>
              </a:rPr>
              <a:t>:</a:t>
            </a:r>
          </a:p>
          <a:p>
            <a:pPr marL="914306" lvl="3" defTabSz="360000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k = 1;</a:t>
            </a:r>
          </a:p>
          <a:p>
            <a:pPr marL="914306" lvl="3" defTabSz="360000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while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true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 {			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run 3 times</a:t>
            </a:r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if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(k == 4) {</a:t>
            </a: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0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break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(k);</a:t>
            </a: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k++;</a:t>
            </a: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lvl="1" defTabSz="360000"/>
            <a:endParaRPr lang="en-US" dirty="0"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dirty="0">
                <a:cs typeface="Arial" panose="020B0604020202020204" pitchFamily="34" charset="0"/>
              </a:rPr>
              <a:t>Using the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continue</a:t>
            </a:r>
            <a:r>
              <a:rPr lang="en-US" dirty="0">
                <a:cs typeface="Arial" panose="020B0604020202020204" pitchFamily="34" charset="0"/>
              </a:rPr>
              <a:t> keyword, you can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stop the current iteration</a:t>
            </a:r>
            <a:r>
              <a:rPr lang="en-US" dirty="0">
                <a:cs typeface="Arial" panose="020B0604020202020204" pitchFamily="34" charset="0"/>
              </a:rPr>
              <a:t> and move on to the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next</a:t>
            </a:r>
            <a:r>
              <a:rPr lang="ru-RU" dirty="0">
                <a:cs typeface="Arial" panose="020B0604020202020204" pitchFamily="34" charset="0"/>
              </a:rPr>
              <a:t>:</a:t>
            </a:r>
          </a:p>
          <a:p>
            <a:pPr marL="914306" lvl="3" defTabSz="360000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k = 1; k &lt;= 10; k++) {		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run 10 times</a:t>
            </a:r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if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(k == </a:t>
            </a:r>
            <a:r>
              <a:rPr lang="uk-UA" sz="2000" dirty="0">
                <a:latin typeface="Consolas" pitchFamily="49" charset="0"/>
                <a:cs typeface="Consolas" pitchFamily="49" charset="0"/>
              </a:rPr>
              <a:t>5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0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continue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(k);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1,2,3,4,6,7,8,9,10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}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237448"/>
            <a:ext cx="11565619" cy="525970"/>
          </a:xfrm>
        </p:spPr>
        <p:txBody>
          <a:bodyPr/>
          <a:lstStyle/>
          <a:p>
            <a:r>
              <a:rPr lang="en-US" b="1" dirty="0">
                <a:latin typeface="Proxima Nova Black" charset="0"/>
              </a:rPr>
              <a:t>Loops. </a:t>
            </a:r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Break, continue</a:t>
            </a:r>
            <a:endParaRPr lang="en-US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590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2225" y="1084636"/>
            <a:ext cx="11494709" cy="5518181"/>
          </a:xfrm>
        </p:spPr>
        <p:txBody>
          <a:bodyPr rtlCol="0">
            <a:normAutofit/>
          </a:bodyPr>
          <a:lstStyle/>
          <a:p>
            <a:endParaRPr lang="en-US" sz="9600" dirty="0"/>
          </a:p>
          <a:p>
            <a:pPr algn="ctr"/>
            <a:r>
              <a:rPr lang="en-US" sz="9600" dirty="0">
                <a:latin typeface="Proxima Nova Black" charset="0"/>
              </a:rPr>
              <a:t>Functions</a:t>
            </a:r>
            <a:endParaRPr lang="en-US" sz="2400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37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010200"/>
            <a:ext cx="11494709" cy="4535482"/>
          </a:xfrm>
        </p:spPr>
        <p:txBody>
          <a:bodyPr rtlCol="0">
            <a:noAutofit/>
          </a:bodyPr>
          <a:lstStyle/>
          <a:p>
            <a:r>
              <a:rPr lang="en-US" sz="2400" dirty="0"/>
              <a:t>Quite often we need to perform a similar action in many places of the script.</a:t>
            </a:r>
          </a:p>
          <a:p>
            <a:r>
              <a:rPr lang="en-US" sz="2400" b="1" dirty="0">
                <a:solidFill>
                  <a:srgbClr val="7030A0"/>
                </a:solidFill>
              </a:rPr>
              <a:t>Functions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are the main "building blocks" of the program. They allow the code to be called many times without repetition.</a:t>
            </a:r>
          </a:p>
          <a:p>
            <a:r>
              <a:rPr lang="en-US" sz="2400" dirty="0"/>
              <a:t>		</a:t>
            </a:r>
            <a:r>
              <a:rPr lang="en-US" sz="2400" b="1" dirty="0">
                <a:solidFill>
                  <a:srgbClr val="0070C0"/>
                </a:solidFill>
              </a:rPr>
              <a:t> </a:t>
            </a:r>
            <a:r>
              <a:rPr lang="en-US" sz="2400" b="1" dirty="0">
                <a:solidFill>
                  <a:srgbClr val="7030A0"/>
                </a:solidFill>
              </a:rPr>
              <a:t>function </a:t>
            </a:r>
            <a:r>
              <a:rPr lang="en-US" sz="2400" b="1" dirty="0">
                <a:solidFill>
                  <a:srgbClr val="0070C0"/>
                </a:solidFill>
              </a:rPr>
              <a:t> </a:t>
            </a:r>
            <a:r>
              <a:rPr lang="en-US" sz="2400" i="1" dirty="0" err="1"/>
              <a:t>function_name</a:t>
            </a:r>
            <a:r>
              <a:rPr lang="en-US" sz="2400" dirty="0"/>
              <a:t>  (</a:t>
            </a:r>
            <a:r>
              <a:rPr lang="en-US" sz="2400" i="1" dirty="0"/>
              <a:t>parameters</a:t>
            </a:r>
            <a:r>
              <a:rPr lang="en-US" sz="2400" dirty="0"/>
              <a:t>)  {... function body ...}</a:t>
            </a:r>
            <a:endParaRPr lang="ru-RU" sz="2400" dirty="0"/>
          </a:p>
          <a:p>
            <a:pPr>
              <a:spcAft>
                <a:spcPts val="1200"/>
              </a:spcAft>
            </a:pPr>
            <a:r>
              <a:rPr lang="en-US" sz="2400" dirty="0"/>
              <a:t>The function keyword goes first, then goes the </a:t>
            </a:r>
            <a:r>
              <a:rPr lang="en-US" sz="2400" i="1" dirty="0"/>
              <a:t>name of the function</a:t>
            </a:r>
            <a:r>
              <a:rPr lang="en-US" sz="2400" dirty="0"/>
              <a:t>, then a list of </a:t>
            </a:r>
            <a:r>
              <a:rPr lang="en-US" sz="2400" i="1" dirty="0"/>
              <a:t>parameters</a:t>
            </a:r>
            <a:r>
              <a:rPr lang="en-US" sz="2400" dirty="0"/>
              <a:t> between the parentheses comma-separated, and finally the code of the function, also named "the function body", between curly braces. This method of declaring functions is called </a:t>
            </a:r>
            <a:r>
              <a:rPr lang="en-US" sz="2400" b="1" dirty="0">
                <a:solidFill>
                  <a:srgbClr val="7030A0"/>
                </a:solidFill>
              </a:rPr>
              <a:t>Function Declarations (named functions)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pPr>
              <a:spcBef>
                <a:spcPts val="600"/>
              </a:spcBef>
            </a:pPr>
            <a:r>
              <a:rPr lang="uk-UA" sz="2400" dirty="0"/>
              <a:t>	</a:t>
            </a:r>
            <a:r>
              <a:rPr lang="en-US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() { </a:t>
            </a:r>
            <a:endParaRPr lang="uk-UA" dirty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600"/>
              </a:spcBef>
            </a:pPr>
            <a:r>
              <a:rPr lang="uk-UA" dirty="0">
                <a:latin typeface="Consolas" pitchFamily="49" charset="0"/>
                <a:cs typeface="Consolas" pitchFamily="49" charset="0"/>
              </a:rPr>
              <a:t>	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 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'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Some message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' ); </a:t>
            </a:r>
          </a:p>
          <a:p>
            <a:pPr>
              <a:spcBef>
                <a:spcPts val="600"/>
              </a:spcBef>
            </a:pPr>
            <a:r>
              <a:rPr lang="ru-RU" dirty="0">
                <a:latin typeface="Consolas" pitchFamily="49" charset="0"/>
                <a:cs typeface="Consolas" pitchFamily="49" charset="0"/>
              </a:rPr>
              <a:t>	}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uk-UA" dirty="0">
                <a:latin typeface="Consolas" pitchFamily="49" charset="0"/>
                <a:cs typeface="Consolas" pitchFamily="49" charset="0"/>
              </a:rPr>
              <a:t>	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sendMessage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();	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function call</a:t>
            </a:r>
          </a:p>
          <a:p>
            <a:r>
              <a:rPr lang="en-US" sz="2400" dirty="0"/>
              <a:t>A function can be </a:t>
            </a:r>
            <a:r>
              <a:rPr lang="en-US" sz="2400" b="1" dirty="0">
                <a:solidFill>
                  <a:srgbClr val="7030A0"/>
                </a:solidFill>
              </a:rPr>
              <a:t>called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by its name.</a:t>
            </a:r>
          </a:p>
          <a:p>
            <a:r>
              <a:rPr lang="en-US" sz="2400" dirty="0"/>
              <a:t>The </a:t>
            </a:r>
            <a:r>
              <a:rPr lang="en-US" sz="2400" dirty="0" err="1"/>
              <a:t>sendMessage</a:t>
            </a:r>
            <a:r>
              <a:rPr lang="en-US" sz="2400" dirty="0"/>
              <a:t>() call executes the function code.</a:t>
            </a: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248081"/>
            <a:ext cx="11565619" cy="525970"/>
          </a:xfrm>
        </p:spPr>
        <p:txBody>
          <a:bodyPr/>
          <a:lstStyle/>
          <a:p>
            <a:r>
              <a:rPr lang="en-US" b="1" dirty="0">
                <a:latin typeface="Proxima Nova Black" charset="0"/>
              </a:rPr>
              <a:t>Function Definition &amp; calling</a:t>
            </a:r>
            <a:br>
              <a:rPr lang="en-US" b="1" dirty="0">
                <a:latin typeface="Proxima Nova Black" charset="0"/>
              </a:rPr>
            </a:br>
            <a:endParaRPr lang="en-US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943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1593" y="1190955"/>
            <a:ext cx="11494709" cy="4535482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sz="2400" dirty="0"/>
              <a:t>We can pass any information into the function using </a:t>
            </a:r>
            <a:r>
              <a:rPr lang="en-US" sz="2400" b="1" dirty="0">
                <a:solidFill>
                  <a:srgbClr val="7030A0"/>
                </a:solidFill>
              </a:rPr>
              <a:t>parameters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(also called function </a:t>
            </a:r>
            <a:r>
              <a:rPr lang="en-US" sz="2400" b="1" dirty="0">
                <a:solidFill>
                  <a:srgbClr val="7030A0"/>
                </a:solidFill>
              </a:rPr>
              <a:t>arguments</a:t>
            </a:r>
            <a:r>
              <a:rPr lang="en-US" sz="2400" dirty="0"/>
              <a:t>).</a:t>
            </a:r>
          </a:p>
          <a:p>
            <a:pPr marL="0" lvl="1" algn="just" defTabSz="360000"/>
            <a:r>
              <a:rPr lang="en-US" sz="2400" dirty="0"/>
              <a:t>Parameters are passed when the function is called.</a:t>
            </a:r>
            <a:endParaRPr lang="ru-RU" sz="2400" dirty="0">
              <a:cs typeface="Arial" panose="020B0604020202020204" pitchFamily="34" charset="0"/>
            </a:endParaRPr>
          </a:p>
          <a:p>
            <a:pPr marL="0" lvl="1" algn="just" defTabSz="360000"/>
            <a:endParaRPr lang="ru-RU" sz="2000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306" lvl="3" algn="just" defTabSz="360000"/>
            <a:r>
              <a:rPr lang="ru-RU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ru-RU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ru-RU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b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914306" lvl="3" defTabSz="360000"/>
            <a:r>
              <a:rPr lang="ru-RU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ru-RU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ult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a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*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b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914306" lvl="3" defTabSz="360000"/>
            <a:r>
              <a:rPr lang="ru-RU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ult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914306" lvl="3" defTabSz="360000"/>
            <a:r>
              <a:rPr lang="ru-RU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914306" lvl="3" defTabSz="360000"/>
            <a:endParaRPr lang="ru-RU" dirty="0"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en-US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3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8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);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	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24</a:t>
            </a:r>
            <a:endParaRPr lang="ru-RU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en-US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10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33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);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330</a:t>
            </a:r>
            <a:endParaRPr lang="ru-RU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Proxima Nova Black" charset="0"/>
              </a:rPr>
              <a:t>Functions</a:t>
            </a:r>
            <a:r>
              <a:rPr lang="ru-RU" sz="3600" b="1" dirty="0">
                <a:latin typeface="Proxima Nova Black" charset="0"/>
              </a:rPr>
              <a:t> </a:t>
            </a:r>
            <a:r>
              <a:rPr lang="en-US" sz="3600" b="1" dirty="0">
                <a:latin typeface="Proxima Nova Black" charset="0"/>
              </a:rPr>
              <a:t>parameters</a:t>
            </a:r>
            <a:endParaRPr lang="en-US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984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148428"/>
            <a:ext cx="11494709" cy="5358697"/>
          </a:xfrm>
        </p:spPr>
        <p:txBody>
          <a:bodyPr rtlCol="0">
            <a:normAutofit fontScale="92500" lnSpcReduction="10000"/>
          </a:bodyPr>
          <a:lstStyle/>
          <a:p>
            <a:pPr marL="0" lvl="1" algn="just" defTabSz="36000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400" dirty="0">
                <a:cs typeface="Arial" panose="020B0604020202020204" pitchFamily="34" charset="0"/>
              </a:rPr>
              <a:t>A function can take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any number </a:t>
            </a:r>
            <a:r>
              <a:rPr lang="en-US" sz="2400" dirty="0">
                <a:cs typeface="Arial" panose="020B0604020202020204" pitchFamily="34" charset="0"/>
              </a:rPr>
              <a:t>of parameters. If the parameter is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not passed during the call</a:t>
            </a:r>
            <a:r>
              <a:rPr lang="en-US" sz="2400" dirty="0">
                <a:cs typeface="Arial" panose="020B0604020202020204" pitchFamily="34" charset="0"/>
              </a:rPr>
              <a:t>, it will be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undefined</a:t>
            </a:r>
            <a:r>
              <a:rPr lang="en-US" sz="2400" dirty="0">
                <a:cs typeface="Arial" panose="020B0604020202020204" pitchFamily="34" charset="0"/>
              </a:rPr>
              <a:t>. You can check if the parameter is not passed - assign it a default value. Such parameters are also called optional, as a rule, they are located at the end of the list:</a:t>
            </a:r>
            <a:endParaRPr lang="ru-RU" sz="2400" dirty="0">
              <a:cs typeface="Arial" panose="020B0604020202020204" pitchFamily="34" charset="0"/>
            </a:endParaRPr>
          </a:p>
          <a:p>
            <a:pPr marL="457152" lvl="2" defTabSz="360000"/>
            <a:r>
              <a:rPr lang="ru-RU" sz="20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ru-RU" sz="20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a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b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c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if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b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=== 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undefined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b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1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if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c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=== 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undefined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c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1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ult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a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*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b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*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c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ult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457152" lvl="2" defTabSz="360000"/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3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 			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3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3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5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 		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15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3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5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7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 	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105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</a:rPr>
              <a:t>Optional Parameters</a:t>
            </a:r>
          </a:p>
        </p:txBody>
      </p:sp>
    </p:spTree>
    <p:extLst>
      <p:ext uri="{BB962C8B-B14F-4D97-AF65-F5344CB8AC3E}">
        <p14:creationId xmlns:p14="http://schemas.microsoft.com/office/powerpoint/2010/main" val="2139934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148428"/>
            <a:ext cx="11494709" cy="5358697"/>
          </a:xfrm>
        </p:spPr>
        <p:txBody>
          <a:bodyPr rtlCol="0">
            <a:normAutofit/>
          </a:bodyPr>
          <a:lstStyle/>
          <a:p>
            <a:pPr marL="0" lvl="1" algn="just" defTabSz="360000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more than certain parameters are passed, then there will be no error. You can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 all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passed using the special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arguments</a:t>
            </a:r>
            <a:r>
              <a:rPr lang="en-US" sz="20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array:</a:t>
            </a:r>
            <a:endParaRPr lang="uk-UA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2" lvl="2" defTabSz="360000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multiplication() {</a:t>
            </a: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result = 1;</a:t>
            </a: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i = 0; i &lt; </a:t>
            </a:r>
            <a:r>
              <a:rPr lang="en-US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arguments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.length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; i++) {</a:t>
            </a: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uk-UA" sz="2000" dirty="0">
                <a:latin typeface="Consolas" pitchFamily="49" charset="0"/>
                <a:cs typeface="Consolas" pitchFamily="49" charset="0"/>
              </a:rPr>
              <a:t>			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result *= </a:t>
            </a:r>
            <a:r>
              <a:rPr lang="en-US" sz="20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arguments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[i];</a:t>
            </a: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(result);</a:t>
            </a: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457152" lvl="2" defTabSz="360000"/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3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 			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3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3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5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 		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15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3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5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7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 	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105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lvl="1" defTabSz="360000"/>
            <a:endParaRPr lang="ru-RU" sz="20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</a:rPr>
              <a:t>Optional Parameters. </a:t>
            </a:r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arguments</a:t>
            </a:r>
            <a:endParaRPr lang="en-US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173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212226"/>
            <a:ext cx="11494709" cy="5996647"/>
          </a:xfrm>
        </p:spPr>
        <p:txBody>
          <a:bodyPr rtlCol="0">
            <a:noAutofit/>
          </a:bodyPr>
          <a:lstStyle/>
          <a:p>
            <a:pPr marL="0" lvl="1" algn="just" defTabSz="360000">
              <a:spcAft>
                <a:spcPts val="1200"/>
              </a:spcAft>
            </a:pPr>
            <a:r>
              <a:rPr lang="en-US" sz="2400" dirty="0">
                <a:cs typeface="Arial" panose="020B0604020202020204" pitchFamily="34" charset="0"/>
              </a:rPr>
              <a:t>A function can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return a result </a:t>
            </a:r>
            <a:r>
              <a:rPr lang="en-US" sz="2400" dirty="0">
                <a:cs typeface="Arial" panose="020B0604020202020204" pitchFamily="34" charset="0"/>
              </a:rPr>
              <a:t>that will be passed to the code that called it:</a:t>
            </a:r>
            <a:endParaRPr lang="ru-RU" sz="2400" dirty="0">
              <a:cs typeface="Arial" panose="020B0604020202020204" pitchFamily="34" charset="0"/>
            </a:endParaRPr>
          </a:p>
          <a:p>
            <a:pPr marL="914306" lvl="3" defTabSz="360000"/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a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b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914306" lvl="3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ult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a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*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b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914306" lvl="3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ru-RU" sz="20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ult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914306" lvl="3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lvl="1" algn="just" defTabSz="360000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>
              <a:spcAft>
                <a:spcPts val="12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To return the result, the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keyword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is used, followed by the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r>
              <a:rPr lang="en-US" sz="20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to be returned. After receiving the result, it can be saved to a variable: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306" lvl="3" defTabSz="360000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ult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multiplication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3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6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914306" lvl="3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console.log(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ult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 </a:t>
            </a:r>
            <a:r>
              <a:rPr lang="ru-RU" sz="20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18</a:t>
            </a: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keyword can be used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 a value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stop a function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from executing.</a:t>
            </a:r>
            <a:endParaRPr lang="ru-RU" sz="20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Return function value</a:t>
            </a:r>
            <a:endParaRPr lang="en-US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2162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978196"/>
            <a:ext cx="11494709" cy="5528930"/>
          </a:xfrm>
        </p:spPr>
        <p:txBody>
          <a:bodyPr rtlCol="0">
            <a:normAutofit/>
          </a:bodyPr>
          <a:lstStyle/>
          <a:p>
            <a:pPr marL="0" lvl="1" algn="just" defTabSz="360000">
              <a:spcAft>
                <a:spcPts val="1200"/>
              </a:spcAft>
            </a:pPr>
            <a:r>
              <a:rPr lang="en-US" dirty="0"/>
              <a:t>Functions are </a:t>
            </a:r>
            <a:r>
              <a:rPr lang="en-US" b="1" dirty="0">
                <a:solidFill>
                  <a:srgbClr val="7030A0"/>
                </a:solidFill>
              </a:rPr>
              <a:t>actions</a:t>
            </a:r>
            <a:r>
              <a:rPr lang="en-US" dirty="0"/>
              <a:t>. So their name is usually a </a:t>
            </a:r>
            <a:r>
              <a:rPr lang="en-US" b="1" dirty="0">
                <a:solidFill>
                  <a:srgbClr val="7030A0"/>
                </a:solidFill>
              </a:rPr>
              <a:t>verb</a:t>
            </a:r>
            <a:r>
              <a:rPr lang="en-US" dirty="0"/>
              <a:t>. It should be brief, as accurate as possible and describe what the function does, so that someone reading the code gets an indication of what the function does.</a:t>
            </a:r>
            <a:r>
              <a:rPr lang="ru-RU" dirty="0"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As a rule, verbal prefixes are used that indicate the general nature of the action, followed by a refinement. Functions that start with </a:t>
            </a:r>
            <a:r>
              <a:rPr lang="en-US" i="1" dirty="0">
                <a:solidFill>
                  <a:srgbClr val="7030A0"/>
                </a:solidFill>
                <a:cs typeface="Arial" panose="020B0604020202020204" pitchFamily="34" charset="0"/>
              </a:rPr>
              <a:t>show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- show something:</a:t>
            </a:r>
            <a:endParaRPr lang="ru-RU" dirty="0">
              <a:cs typeface="Arial" panose="020B0604020202020204" pitchFamily="34" charset="0"/>
            </a:endParaRPr>
          </a:p>
          <a:p>
            <a:pPr marL="0" lvl="1" defTabSz="360000"/>
            <a:r>
              <a:rPr lang="ru-RU" sz="2000" dirty="0" err="1">
                <a:solidFill>
                  <a:schemeClr val="accent5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showMessage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()     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prefix </a:t>
            </a:r>
            <a:r>
              <a:rPr lang="ru-RU" sz="20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show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lvl="1" defTabSz="360000"/>
            <a:endParaRPr lang="ru-RU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>
              <a:spcAft>
                <a:spcPts val="12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Functions starting with </a:t>
            </a:r>
            <a:r>
              <a:rPr lang="en-US" sz="2000" i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</a:t>
            </a:r>
            <a:r>
              <a:rPr lang="en-US" sz="20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get, etc.: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360000"/>
            <a:r>
              <a:rPr lang="en-US" sz="2000" dirty="0" err="1">
                <a:solidFill>
                  <a:schemeClr val="accent5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getAge</a:t>
            </a:r>
            <a:r>
              <a:rPr lang="en-US" sz="2000" dirty="0">
                <a:solidFill>
                  <a:schemeClr val="tx2"/>
                </a:solidFill>
                <a:latin typeface="Consolas" pitchFamily="49" charset="0"/>
                <a:cs typeface="Consolas" pitchFamily="49" charset="0"/>
              </a:rPr>
              <a:t>()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get, "gets" age</a:t>
            </a:r>
          </a:p>
          <a:p>
            <a:pPr marL="0" lvl="1" defTabSz="360000"/>
            <a:r>
              <a:rPr lang="en-US" sz="2000" dirty="0" err="1">
                <a:solidFill>
                  <a:schemeClr val="accent5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calcD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calc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, "computes" the discriminant</a:t>
            </a:r>
          </a:p>
          <a:p>
            <a:pPr marL="0" lvl="1" defTabSz="360000"/>
            <a:r>
              <a:rPr lang="en-US" sz="2000" dirty="0" err="1">
                <a:solidFill>
                  <a:schemeClr val="accent5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createForm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create, "create" the form</a:t>
            </a:r>
          </a:p>
          <a:p>
            <a:pPr marL="0" lvl="1" defTabSz="360000"/>
            <a:r>
              <a:rPr lang="en-US" sz="2000" dirty="0" err="1">
                <a:solidFill>
                  <a:schemeClr val="accent5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checkPermission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check, "checks" permission, returns true / false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lvl="1" algn="just" defTabSz="360000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is very convenient, since looking at a function - you can already roughly imagine what it does, even if the function was written by a completely different person, and in some cases - and what kind of value it returns</a:t>
            </a:r>
          </a:p>
          <a:p>
            <a:endParaRPr lang="en-US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8" y="212225"/>
            <a:ext cx="11565619" cy="525970"/>
          </a:xfrm>
        </p:spPr>
        <p:txBody>
          <a:bodyPr/>
          <a:lstStyle/>
          <a:p>
            <a:r>
              <a:rPr lang="en-US" sz="3600" b="1" dirty="0">
                <a:latin typeface="Proxima Nova Black" charset="0"/>
              </a:rPr>
              <a:t>Naming a function</a:t>
            </a:r>
            <a:endParaRPr lang="uk-UA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251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095165"/>
            <a:ext cx="11494709" cy="5667152"/>
          </a:xfrm>
        </p:spPr>
        <p:txBody>
          <a:bodyPr rtlCol="0">
            <a:normAutofit/>
          </a:bodyPr>
          <a:lstStyle/>
          <a:p>
            <a:r>
              <a:rPr lang="en-US" sz="2400" dirty="0"/>
              <a:t>In JavaScript there are two types of scope:</a:t>
            </a:r>
          </a:p>
          <a:p>
            <a:pPr marL="342900" indent="-342900">
              <a:buClrTx/>
              <a:buFont typeface="Wingdings" panose="05000000000000000000" pitchFamily="2" charset="2"/>
              <a:buChar char="§"/>
            </a:pPr>
            <a:r>
              <a:rPr lang="en-US" sz="2400" dirty="0"/>
              <a:t>Local scope</a:t>
            </a:r>
          </a:p>
          <a:p>
            <a:pPr marL="342900" indent="-342900">
              <a:buClrTx/>
              <a:buFont typeface="Wingdings" panose="05000000000000000000" pitchFamily="2" charset="2"/>
              <a:buChar char="§"/>
            </a:pPr>
            <a:r>
              <a:rPr lang="en-US" sz="2400" dirty="0"/>
              <a:t>Global scope</a:t>
            </a:r>
          </a:p>
          <a:p>
            <a:r>
              <a:rPr lang="en-US" sz="2400" dirty="0"/>
              <a:t>JavaScript has function scope: </a:t>
            </a:r>
            <a:r>
              <a:rPr lang="en-US" sz="2400" b="1" dirty="0">
                <a:solidFill>
                  <a:srgbClr val="7030A0"/>
                </a:solidFill>
              </a:rPr>
              <a:t>each function creates a new scope</a:t>
            </a:r>
            <a:r>
              <a:rPr lang="en-US" sz="2400" dirty="0"/>
              <a:t>.</a:t>
            </a:r>
          </a:p>
          <a:p>
            <a:r>
              <a:rPr lang="en-US" sz="2400" b="1" u="sng" dirty="0">
                <a:solidFill>
                  <a:srgbClr val="7030A0"/>
                </a:solidFill>
              </a:rPr>
              <a:t>Scope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b="1" dirty="0">
                <a:solidFill>
                  <a:srgbClr val="7030A0"/>
                </a:solidFill>
              </a:rPr>
              <a:t>determines the </a:t>
            </a:r>
            <a:r>
              <a:rPr lang="en-US" sz="2400" b="1" u="sng" dirty="0">
                <a:solidFill>
                  <a:srgbClr val="7030A0"/>
                </a:solidFill>
              </a:rPr>
              <a:t>accessibility (visibility</a:t>
            </a:r>
            <a:r>
              <a:rPr lang="en-US" sz="2400" b="1" dirty="0">
                <a:solidFill>
                  <a:srgbClr val="7030A0"/>
                </a:solidFill>
              </a:rPr>
              <a:t>) of these </a:t>
            </a:r>
            <a:r>
              <a:rPr lang="en-US" sz="2400" b="1" u="sng" dirty="0">
                <a:solidFill>
                  <a:srgbClr val="7030A0"/>
                </a:solidFill>
              </a:rPr>
              <a:t>variables</a:t>
            </a:r>
            <a:r>
              <a:rPr lang="en-US" sz="2400" dirty="0"/>
              <a:t>.</a:t>
            </a:r>
          </a:p>
          <a:p>
            <a:r>
              <a:rPr lang="en-US" sz="2400" dirty="0"/>
              <a:t>Variables defined </a:t>
            </a:r>
            <a:r>
              <a:rPr lang="en-US" sz="2400" b="1" dirty="0">
                <a:solidFill>
                  <a:srgbClr val="7030A0"/>
                </a:solidFill>
              </a:rPr>
              <a:t>inside</a:t>
            </a:r>
            <a:r>
              <a:rPr lang="en-US" sz="2400" dirty="0"/>
              <a:t> a function are </a:t>
            </a:r>
            <a:r>
              <a:rPr lang="en-US" sz="2400" b="1" dirty="0">
                <a:solidFill>
                  <a:srgbClr val="7030A0"/>
                </a:solidFill>
              </a:rPr>
              <a:t>not accessible (visible) </a:t>
            </a:r>
            <a:r>
              <a:rPr lang="en-US" sz="2400" dirty="0"/>
              <a:t>from </a:t>
            </a:r>
            <a:r>
              <a:rPr lang="en-US" sz="2400" b="1" dirty="0">
                <a:solidFill>
                  <a:srgbClr val="7030A0"/>
                </a:solidFill>
              </a:rPr>
              <a:t>outside</a:t>
            </a:r>
            <a:r>
              <a:rPr lang="en-US" sz="2400" dirty="0"/>
              <a:t> the function.</a:t>
            </a:r>
          </a:p>
          <a:p>
            <a:endParaRPr lang="uk-UA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 defTabSz="360000"/>
            <a:r>
              <a:rPr lang="en-US" sz="3600" b="1" dirty="0">
                <a:latin typeface="Proxima Nova Black" charset="0"/>
              </a:rPr>
              <a:t>Scope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34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084630"/>
            <a:ext cx="11494709" cy="5177948"/>
          </a:xfrm>
        </p:spPr>
        <p:txBody>
          <a:bodyPr rtlCol="0">
            <a:normAutofit/>
          </a:bodyPr>
          <a:lstStyle/>
          <a:p>
            <a:r>
              <a:rPr lang="en-US" dirty="0"/>
              <a:t>Variables declared within a JavaScript function, become </a:t>
            </a:r>
            <a:r>
              <a:rPr lang="en-US" b="1" dirty="0">
                <a:solidFill>
                  <a:srgbClr val="7030A0"/>
                </a:solidFill>
              </a:rPr>
              <a:t>LOCAL</a:t>
            </a:r>
            <a:r>
              <a:rPr lang="en-US" dirty="0"/>
              <a:t> to the function.</a:t>
            </a:r>
          </a:p>
          <a:p>
            <a:r>
              <a:rPr lang="en-US" b="1" dirty="0">
                <a:solidFill>
                  <a:srgbClr val="7030A0"/>
                </a:solidFill>
              </a:rPr>
              <a:t>Local variables </a:t>
            </a:r>
            <a:r>
              <a:rPr lang="en-US" dirty="0"/>
              <a:t>have </a:t>
            </a:r>
            <a:r>
              <a:rPr lang="en-US" b="1" dirty="0">
                <a:solidFill>
                  <a:srgbClr val="7030A0"/>
                </a:solidFill>
              </a:rPr>
              <a:t>Function scope</a:t>
            </a:r>
            <a:r>
              <a:rPr lang="en-US" dirty="0"/>
              <a:t>: they can only be accessed from within the function.</a:t>
            </a:r>
          </a:p>
          <a:p>
            <a:endParaRPr lang="en-US" dirty="0"/>
          </a:p>
          <a:p>
            <a:pPr marL="914400"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rgbClr val="008000"/>
                </a:solidFill>
                <a:latin typeface="Consolas" pitchFamily="49" charset="0"/>
                <a:cs typeface="Consolas" pitchFamily="49" charset="0"/>
              </a:rPr>
              <a:t>// code here can NOT use "name"</a:t>
            </a:r>
            <a:endParaRPr lang="en-US" dirty="0">
              <a:solidFill>
                <a:schemeClr val="dk1"/>
              </a:solidFill>
              <a:latin typeface="Consolas" pitchFamily="49" charset="0"/>
              <a:cs typeface="Consolas" pitchFamily="49" charset="0"/>
            </a:endParaRPr>
          </a:p>
          <a:p>
            <a:pPr marL="914400"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 </a:t>
            </a:r>
            <a:r>
              <a:rPr lang="en-US" dirty="0" err="1">
                <a:solidFill>
                  <a:schemeClr val="dk1"/>
                </a:solidFill>
                <a:latin typeface="Consolas" pitchFamily="49" charset="0"/>
                <a:cs typeface="Consolas" pitchFamily="49" charset="0"/>
              </a:rPr>
              <a:t>myFunction</a:t>
            </a:r>
            <a:r>
              <a:rPr lang="en-US" dirty="0">
                <a:solidFill>
                  <a:schemeClr val="dk1"/>
                </a:solidFill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914400"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dk1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dirty="0">
                <a:solidFill>
                  <a:schemeClr val="dk1"/>
                </a:solidFill>
                <a:latin typeface="Consolas" pitchFamily="49" charset="0"/>
                <a:cs typeface="Consolas" pitchFamily="49" charset="0"/>
              </a:rPr>
              <a:t>name = </a:t>
            </a:r>
            <a:r>
              <a:rPr lang="en-US" dirty="0">
                <a:solidFill>
                  <a:srgbClr val="A52A2A"/>
                </a:solidFill>
                <a:latin typeface="Consolas" pitchFamily="49" charset="0"/>
                <a:cs typeface="Consolas" pitchFamily="49" charset="0"/>
              </a:rPr>
              <a:t>"John"</a:t>
            </a:r>
            <a:r>
              <a:rPr lang="en-US" dirty="0">
                <a:solidFill>
                  <a:schemeClr val="dk1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marL="914400" lvl="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dk1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latin typeface="Consolas" pitchFamily="49" charset="0"/>
                <a:cs typeface="Consolas" pitchFamily="49" charset="0"/>
              </a:rPr>
              <a:t>// code here CAN use "name"</a:t>
            </a:r>
            <a:endParaRPr lang="en-US" dirty="0">
              <a:solidFill>
                <a:schemeClr val="dk1"/>
              </a:solidFill>
              <a:latin typeface="Consolas" pitchFamily="49" charset="0"/>
              <a:cs typeface="Consolas" pitchFamily="49" charset="0"/>
            </a:endParaRPr>
          </a:p>
          <a:p>
            <a:pPr marL="914400" lvl="0">
              <a:spcBef>
                <a:spcPts val="0"/>
              </a:spcBef>
            </a:pPr>
            <a:r>
              <a:rPr lang="en-US" dirty="0">
                <a:solidFill>
                  <a:schemeClr val="dk1"/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marL="914400" lvl="0">
              <a:spcBef>
                <a:spcPts val="0"/>
              </a:spcBef>
            </a:pPr>
            <a:endParaRPr lang="en-US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-US" dirty="0"/>
              <a:t>Since local variables are only recognized inside their functions, variables with the same name can be used in different functions.</a:t>
            </a:r>
          </a:p>
          <a:p>
            <a:r>
              <a:rPr lang="en-US" dirty="0"/>
              <a:t>Local variables are created when a function starts, and deleted when the function is completed.</a:t>
            </a:r>
          </a:p>
          <a:p>
            <a:endParaRPr lang="uk-UA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301246"/>
            <a:ext cx="11565619" cy="525970"/>
          </a:xfrm>
        </p:spPr>
        <p:txBody>
          <a:bodyPr/>
          <a:lstStyle/>
          <a:p>
            <a:r>
              <a:rPr lang="en-US" sz="3600" b="1" dirty="0">
                <a:latin typeface="Proxima Nova Black" charset="0"/>
              </a:rPr>
              <a:t>Local scope</a:t>
            </a:r>
            <a:endParaRPr lang="en-US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181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5A77A9F3-A362-42AE-B596-7CAE8E000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Agenda</a:t>
            </a:r>
            <a:br>
              <a:rPr lang="en-US" altLang="en-US" sz="3600" dirty="0"/>
            </a:br>
            <a:endParaRPr lang="uk-UA" altLang="en-US" dirty="0"/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FC15344B-6158-4D9A-91AA-BFE414E551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374" y="1895475"/>
            <a:ext cx="10820400" cy="3429000"/>
          </a:xfrm>
        </p:spPr>
        <p:txBody>
          <a:bodyPr/>
          <a:lstStyle/>
          <a:p>
            <a:pPr marL="342900" lvl="1" indent="-342900" defTabSz="360000">
              <a:spcBef>
                <a:spcPts val="1200"/>
              </a:spcBef>
              <a:spcAft>
                <a:spcPts val="1200"/>
              </a:spcAft>
              <a:buFont typeface="Wingdings" pitchFamily="2" charset="2"/>
              <a:buChar char="Ø"/>
            </a:pPr>
            <a:endParaRPr lang="uk-UA" sz="2800" dirty="0">
              <a:latin typeface="Proxima Nova Black" charset="0"/>
              <a:cs typeface="Arial" panose="020B0604020202020204" pitchFamily="34" charset="0"/>
            </a:endParaRPr>
          </a:p>
          <a:p>
            <a:pPr marL="342900" lvl="1" indent="-342900" defTabSz="360000">
              <a:spcBef>
                <a:spcPts val="1200"/>
              </a:spcBef>
              <a:spcAft>
                <a:spcPts val="1200"/>
              </a:spcAft>
              <a:buFont typeface="Wingdings" pitchFamily="2" charset="2"/>
              <a:buChar char="Ø"/>
            </a:pPr>
            <a:r>
              <a:rPr lang="en-US" sz="2800" dirty="0">
                <a:latin typeface="Proxima Nova Black" charset="0"/>
                <a:cs typeface="Arial" panose="020B0604020202020204" pitchFamily="34" charset="0"/>
              </a:rPr>
              <a:t>  Loops</a:t>
            </a:r>
            <a:endParaRPr lang="ru-RU" sz="2800" dirty="0">
              <a:latin typeface="Proxima Nova Black" charset="0"/>
              <a:cs typeface="Arial" panose="020B0604020202020204" pitchFamily="34" charset="0"/>
            </a:endParaRPr>
          </a:p>
          <a:p>
            <a:pPr marL="342900" lvl="1" indent="-342900" defTabSz="360000">
              <a:spcBef>
                <a:spcPts val="1200"/>
              </a:spcBef>
              <a:spcAft>
                <a:spcPts val="1200"/>
              </a:spcAft>
              <a:buFont typeface="Wingdings" pitchFamily="2" charset="2"/>
              <a:buChar char="Ø"/>
            </a:pPr>
            <a:r>
              <a:rPr lang="uk-UA" sz="2800" dirty="0">
                <a:latin typeface="Proxima Nova Black" charset="0"/>
              </a:rPr>
              <a:t>  </a:t>
            </a:r>
            <a:r>
              <a:rPr lang="en-US" sz="2800" dirty="0">
                <a:latin typeface="Proxima Nova Black" charset="0"/>
              </a:rPr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383715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052731"/>
            <a:ext cx="11494709" cy="5177948"/>
          </a:xfrm>
        </p:spPr>
        <p:txBody>
          <a:bodyPr rtlCol="0">
            <a:normAutofit/>
          </a:bodyPr>
          <a:lstStyle/>
          <a:p>
            <a:r>
              <a:rPr lang="en-US" dirty="0"/>
              <a:t>A variable declared outside a function, becomes </a:t>
            </a:r>
            <a:r>
              <a:rPr lang="en-US" b="1" dirty="0">
                <a:solidFill>
                  <a:srgbClr val="7030A0"/>
                </a:solidFill>
              </a:rPr>
              <a:t>GLOBAL</a:t>
            </a:r>
            <a:r>
              <a:rPr lang="en-US" dirty="0"/>
              <a:t>.</a:t>
            </a:r>
          </a:p>
          <a:p>
            <a:r>
              <a:rPr lang="en-US" dirty="0"/>
              <a:t>A global variable has </a:t>
            </a:r>
            <a:r>
              <a:rPr lang="en-US" b="1" dirty="0">
                <a:solidFill>
                  <a:srgbClr val="7030A0"/>
                </a:solidFill>
              </a:rPr>
              <a:t>global scope</a:t>
            </a:r>
            <a:r>
              <a:rPr lang="en-US" dirty="0"/>
              <a:t>: all scripts and functions on a web page can access it.</a:t>
            </a:r>
          </a:p>
          <a:p>
            <a:r>
              <a:rPr lang="en-US" dirty="0"/>
              <a:t> </a:t>
            </a:r>
          </a:p>
          <a:p>
            <a:pPr marL="914400" lv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en-US" dirty="0">
                <a:solidFill>
                  <a:srgbClr val="0000CD"/>
                </a:solidFill>
              </a:rPr>
              <a:t>let</a:t>
            </a:r>
            <a:r>
              <a:rPr lang="en-US" dirty="0">
                <a:solidFill>
                  <a:schemeClr val="dk1"/>
                </a:solidFill>
              </a:rPr>
              <a:t> name = </a:t>
            </a:r>
            <a:r>
              <a:rPr lang="en-US" dirty="0">
                <a:solidFill>
                  <a:srgbClr val="A52A2A"/>
                </a:solidFill>
              </a:rPr>
              <a:t>"John"</a:t>
            </a:r>
            <a:r>
              <a:rPr lang="en-US" dirty="0">
                <a:solidFill>
                  <a:schemeClr val="dk1"/>
                </a:solidFill>
              </a:rPr>
              <a:t>;</a:t>
            </a:r>
          </a:p>
          <a:p>
            <a:pPr marL="914400" lv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en-US" dirty="0">
                <a:solidFill>
                  <a:srgbClr val="008000"/>
                </a:solidFill>
              </a:rPr>
              <a:t>// code here can use "name"</a:t>
            </a:r>
            <a:endParaRPr lang="en-US" dirty="0">
              <a:solidFill>
                <a:schemeClr val="dk1"/>
              </a:solidFill>
            </a:endParaRPr>
          </a:p>
          <a:p>
            <a:pPr marL="914400" lv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en-US" dirty="0">
                <a:solidFill>
                  <a:srgbClr val="0000CD"/>
                </a:solidFill>
              </a:rPr>
              <a:t>function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myFunction</a:t>
            </a:r>
            <a:r>
              <a:rPr lang="en-US" dirty="0">
                <a:solidFill>
                  <a:schemeClr val="dk1"/>
                </a:solidFill>
              </a:rPr>
              <a:t>() {</a:t>
            </a:r>
          </a:p>
          <a:p>
            <a:pPr marL="914400" lv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dk1"/>
                </a:solidFill>
              </a:rPr>
              <a:t>  </a:t>
            </a:r>
            <a:r>
              <a:rPr lang="en-US" dirty="0">
                <a:solidFill>
                  <a:srgbClr val="008000"/>
                </a:solidFill>
              </a:rPr>
              <a:t>// code here can also use "name"</a:t>
            </a:r>
            <a:endParaRPr lang="en-US" dirty="0">
              <a:solidFill>
                <a:schemeClr val="dk1"/>
              </a:solidFill>
            </a:endParaRPr>
          </a:p>
          <a:p>
            <a:pPr marL="914400" lvl="0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chemeClr val="dk1"/>
                </a:solidFill>
              </a:rPr>
              <a:t>}</a:t>
            </a:r>
            <a:endParaRPr lang="en-US" dirty="0">
              <a:solidFill>
                <a:srgbClr val="008000"/>
              </a:solidFill>
            </a:endParaRPr>
          </a:p>
          <a:p>
            <a:r>
              <a:rPr lang="en-US" dirty="0"/>
              <a:t>It is advisable to </a:t>
            </a:r>
            <a:r>
              <a:rPr lang="en-US" b="1" dirty="0">
                <a:solidFill>
                  <a:srgbClr val="7030A0"/>
                </a:solidFill>
              </a:rPr>
              <a:t>minimize the use of global variables</a:t>
            </a:r>
            <a:r>
              <a:rPr lang="en-US" dirty="0"/>
              <a:t>. In modern code, there are usually few or no global variables. Although they are sometimes useful for storing the most important "general project" data.</a:t>
            </a:r>
            <a:endParaRPr lang="uk-UA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301246"/>
            <a:ext cx="11565619" cy="525970"/>
          </a:xfrm>
        </p:spPr>
        <p:txBody>
          <a:bodyPr/>
          <a:lstStyle/>
          <a:p>
            <a:r>
              <a:rPr lang="en-US" sz="3600" b="1" dirty="0">
                <a:latin typeface="Proxima Nova Black" charset="0"/>
              </a:rPr>
              <a:t>Global scope</a:t>
            </a:r>
            <a:endParaRPr lang="en-US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8968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670" y="1137797"/>
            <a:ext cx="11355571" cy="4994062"/>
          </a:xfrm>
        </p:spPr>
        <p:txBody>
          <a:bodyPr rtlCol="0">
            <a:normAutofit/>
          </a:bodyPr>
          <a:lstStyle/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If the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local variable </a:t>
            </a:r>
            <a:r>
              <a:rPr lang="en-US" sz="2400" dirty="0">
                <a:cs typeface="Arial" panose="020B0604020202020204" pitchFamily="34" charset="0"/>
              </a:rPr>
              <a:t>has the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same name as the global </a:t>
            </a:r>
            <a:r>
              <a:rPr lang="en-US" sz="2400" dirty="0">
                <a:cs typeface="Arial" panose="020B0604020202020204" pitchFamily="34" charset="0"/>
              </a:rPr>
              <a:t>one, then the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local one will hide the global</a:t>
            </a:r>
            <a:r>
              <a:rPr lang="en-US" sz="2400" dirty="0">
                <a:cs typeface="Arial" panose="020B0604020202020204" pitchFamily="34" charset="0"/>
              </a:rPr>
              <a:t> one, i.e. the function will use a local variable that is created directly in the function:</a:t>
            </a:r>
          </a:p>
          <a:p>
            <a:pPr marL="0" lvl="1" algn="just" defTabSz="360000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2" lvl="2" defTabSz="360000"/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x = 1;</a:t>
            </a:r>
          </a:p>
          <a:p>
            <a:pPr marL="457152" lvl="2" defTabSz="360000"/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f() 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x = 2;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(x);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457152" lvl="2" defTabSz="360000"/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f();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					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2</a:t>
            </a:r>
          </a:p>
          <a:p>
            <a:pPr marL="457152" lvl="2" defTabSz="360000"/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(x);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	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1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 defTabSz="360000"/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Concealment of variables</a:t>
            </a:r>
            <a:endParaRPr lang="ru-RU" sz="3600" dirty="0">
              <a:latin typeface="Proxima Nova Black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818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7078" y="1212225"/>
            <a:ext cx="11494709" cy="5443755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>
                <a:cs typeface="Arial" panose="020B0604020202020204" pitchFamily="34" charset="0"/>
              </a:rPr>
              <a:t>The function can be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copied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to another variable</a:t>
            </a:r>
            <a:r>
              <a:rPr lang="ru-RU" dirty="0">
                <a:cs typeface="Arial" panose="020B0604020202020204" pitchFamily="34" charset="0"/>
              </a:rPr>
              <a:t>:</a:t>
            </a:r>
          </a:p>
          <a:p>
            <a:pPr marL="457152" lvl="2" defTabSz="360000"/>
            <a:r>
              <a:rPr lang="en-US" dirty="0">
                <a:solidFill>
                  <a:srgbClr val="0070C0"/>
                </a:solidFill>
                <a:cs typeface="Courier New" panose="02070309020205020404" pitchFamily="49" charset="0"/>
              </a:rPr>
              <a:t>function </a:t>
            </a:r>
            <a:r>
              <a:rPr lang="en-US" dirty="0" err="1">
                <a:cs typeface="Courier New" panose="02070309020205020404" pitchFamily="49" charset="0"/>
              </a:rPr>
              <a:t>sayHello</a:t>
            </a:r>
            <a:r>
              <a:rPr lang="en-US" dirty="0">
                <a:cs typeface="Courier New" panose="02070309020205020404" pitchFamily="49" charset="0"/>
              </a:rPr>
              <a:t>() {</a:t>
            </a:r>
          </a:p>
          <a:p>
            <a:pPr marL="457152" lvl="2" defTabSz="360000"/>
            <a:r>
              <a:rPr lang="en-US" dirty="0">
                <a:cs typeface="Courier New" panose="02070309020205020404" pitchFamily="49" charset="0"/>
              </a:rPr>
              <a:t>   </a:t>
            </a:r>
            <a:r>
              <a:rPr lang="en-US" dirty="0">
                <a:solidFill>
                  <a:srgbClr val="0070C0"/>
                </a:solidFill>
                <a:cs typeface="Courier New" panose="02070309020205020404" pitchFamily="49" charset="0"/>
              </a:rPr>
              <a:t>console.log</a:t>
            </a:r>
            <a:r>
              <a:rPr lang="en-US" dirty="0">
                <a:cs typeface="Courier New" panose="02070309020205020404" pitchFamily="49" charset="0"/>
              </a:rPr>
              <a:t>("Hi!</a:t>
            </a:r>
            <a:r>
              <a:rPr lang="ru-RU" dirty="0">
                <a:cs typeface="Courier New" panose="02070309020205020404" pitchFamily="49" charset="0"/>
              </a:rPr>
              <a:t>");</a:t>
            </a:r>
          </a:p>
          <a:p>
            <a:pPr marL="457152" lvl="2" defTabSz="360000"/>
            <a:r>
              <a:rPr lang="ru-RU" dirty="0">
                <a:cs typeface="Courier New" panose="02070309020205020404" pitchFamily="49" charset="0"/>
              </a:rPr>
              <a:t>}</a:t>
            </a:r>
          </a:p>
          <a:p>
            <a:pPr marL="457152" lvl="2" defTabSz="360000"/>
            <a:r>
              <a:rPr lang="en-US" dirty="0">
                <a:solidFill>
                  <a:srgbClr val="0070C0"/>
                </a:solidFill>
                <a:cs typeface="Courier New" panose="02070309020205020404" pitchFamily="49" charset="0"/>
              </a:rPr>
              <a:t>let </a:t>
            </a:r>
            <a:r>
              <a:rPr lang="en-US" dirty="0">
                <a:cs typeface="Courier New" panose="02070309020205020404" pitchFamily="49" charset="0"/>
              </a:rPr>
              <a:t>hello = </a:t>
            </a:r>
            <a:r>
              <a:rPr lang="en-US" dirty="0" err="1">
                <a:cs typeface="Courier New" panose="02070309020205020404" pitchFamily="49" charset="0"/>
              </a:rPr>
              <a:t>sayHello</a:t>
            </a:r>
            <a:r>
              <a:rPr lang="en-US" dirty="0">
                <a:cs typeface="Courier New" panose="02070309020205020404" pitchFamily="49" charset="0"/>
              </a:rPr>
              <a:t>;</a:t>
            </a:r>
          </a:p>
          <a:p>
            <a:pPr marL="457152" lvl="2" defTabSz="360000"/>
            <a:r>
              <a:rPr lang="en-US" dirty="0">
                <a:cs typeface="Courier New" panose="02070309020205020404" pitchFamily="49" charset="0"/>
              </a:rPr>
              <a:t>hello();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cs typeface="Courier New" panose="02070309020205020404" pitchFamily="49" charset="0"/>
              </a:rPr>
              <a:t>// "Hi!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  <a:cs typeface="Courier New" panose="02070309020205020404" pitchFamily="49" charset="0"/>
              </a:rPr>
              <a:t>"</a:t>
            </a:r>
          </a:p>
          <a:p>
            <a:pPr marL="0" lvl="1" algn="just" defTabSz="360000"/>
            <a:endParaRPr lang="ru-RU" dirty="0"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dirty="0">
                <a:cs typeface="Arial" panose="020B0604020202020204" pitchFamily="34" charset="0"/>
              </a:rPr>
              <a:t>If you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change the value of a variable with a function </a:t>
            </a:r>
            <a:r>
              <a:rPr lang="en-US" dirty="0">
                <a:cs typeface="Arial" panose="020B0604020202020204" pitchFamily="34" charset="0"/>
              </a:rPr>
              <a:t>to another type, then there will be an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error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when called </a:t>
            </a:r>
            <a:r>
              <a:rPr lang="ru-RU" dirty="0">
                <a:cs typeface="Arial" panose="020B0604020202020204" pitchFamily="34" charset="0"/>
              </a:rPr>
              <a:t>:</a:t>
            </a:r>
          </a:p>
          <a:p>
            <a:pPr marL="457152" lvl="2" defTabSz="360000"/>
            <a:r>
              <a:rPr lang="en-US" dirty="0">
                <a:solidFill>
                  <a:srgbClr val="0070C0"/>
                </a:solidFill>
                <a:cs typeface="Courier New" panose="02070309020205020404" pitchFamily="49" charset="0"/>
              </a:rPr>
              <a:t>function </a:t>
            </a:r>
            <a:r>
              <a:rPr lang="en-US" dirty="0" err="1">
                <a:cs typeface="Courier New" panose="02070309020205020404" pitchFamily="49" charset="0"/>
              </a:rPr>
              <a:t>sayHello</a:t>
            </a:r>
            <a:r>
              <a:rPr lang="en-US" dirty="0">
                <a:cs typeface="Courier New" panose="02070309020205020404" pitchFamily="49" charset="0"/>
              </a:rPr>
              <a:t>() {</a:t>
            </a:r>
          </a:p>
          <a:p>
            <a:pPr marL="457152" lvl="2" defTabSz="360000"/>
            <a:r>
              <a:rPr lang="en-US" dirty="0">
                <a:cs typeface="Courier New" panose="02070309020205020404" pitchFamily="49" charset="0"/>
              </a:rPr>
              <a:t>   </a:t>
            </a:r>
            <a:r>
              <a:rPr lang="en-US" dirty="0">
                <a:solidFill>
                  <a:srgbClr val="0070C0"/>
                </a:solidFill>
                <a:cs typeface="Courier New" panose="02070309020205020404" pitchFamily="49" charset="0"/>
              </a:rPr>
              <a:t>console.log</a:t>
            </a:r>
            <a:r>
              <a:rPr lang="en-US" dirty="0">
                <a:cs typeface="Courier New" panose="02070309020205020404" pitchFamily="49" charset="0"/>
              </a:rPr>
              <a:t>("Hi!</a:t>
            </a:r>
            <a:r>
              <a:rPr lang="ru-RU" dirty="0">
                <a:cs typeface="Courier New" panose="02070309020205020404" pitchFamily="49" charset="0"/>
              </a:rPr>
              <a:t>");</a:t>
            </a:r>
          </a:p>
          <a:p>
            <a:pPr marL="457152" lvl="2" defTabSz="360000"/>
            <a:r>
              <a:rPr lang="ru-RU" dirty="0">
                <a:cs typeface="Courier New" panose="02070309020205020404" pitchFamily="49" charset="0"/>
              </a:rPr>
              <a:t>}</a:t>
            </a:r>
          </a:p>
          <a:p>
            <a:pPr marL="457152" lvl="2" defTabSz="360000"/>
            <a:r>
              <a:rPr lang="en-US" dirty="0" err="1">
                <a:cs typeface="Courier New" panose="02070309020205020404" pitchFamily="49" charset="0"/>
              </a:rPr>
              <a:t>sayHello</a:t>
            </a:r>
            <a:r>
              <a:rPr lang="en-US" dirty="0">
                <a:cs typeface="Courier New" panose="020703090202050204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cs typeface="Courier New" panose="02070309020205020404" pitchFamily="49" charset="0"/>
              </a:rPr>
              <a:t>null</a:t>
            </a:r>
            <a:r>
              <a:rPr lang="en-US" dirty="0">
                <a:cs typeface="Courier New" panose="02070309020205020404" pitchFamily="49" charset="0"/>
              </a:rPr>
              <a:t>;</a:t>
            </a:r>
          </a:p>
          <a:p>
            <a:pPr marL="457152" lvl="2" defTabSz="360000"/>
            <a:r>
              <a:rPr lang="en-US" dirty="0" err="1">
                <a:cs typeface="Courier New" panose="02070309020205020404" pitchFamily="49" charset="0"/>
              </a:rPr>
              <a:t>sayHello</a:t>
            </a:r>
            <a:r>
              <a:rPr lang="en-US" dirty="0">
                <a:cs typeface="Courier New" panose="02070309020205020404" pitchFamily="49" charset="0"/>
              </a:rPr>
              <a:t>();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cs typeface="Courier New" panose="02070309020205020404" pitchFamily="49" charset="0"/>
              </a:rPr>
              <a:t>// error</a:t>
            </a:r>
            <a:endParaRPr lang="ru-RU" dirty="0">
              <a:solidFill>
                <a:schemeClr val="bg1">
                  <a:lumMod val="50000"/>
                </a:schemeClr>
              </a:solidFill>
              <a:cs typeface="Courier New" panose="02070309020205020404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  <a:cs typeface="Arial" panose="020B0604020202020204" pitchFamily="34" charset="0"/>
              </a:rPr>
              <a:t>Copy functions</a:t>
            </a:r>
            <a:endParaRPr lang="en-US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342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105897"/>
            <a:ext cx="11494709" cy="4535482"/>
          </a:xfrm>
        </p:spPr>
        <p:txBody>
          <a:bodyPr rtlCol="0">
            <a:noAutofit/>
          </a:bodyPr>
          <a:lstStyle/>
          <a:p>
            <a:r>
              <a:rPr lang="en-US" sz="2400" dirty="0"/>
              <a:t>A JavaScript function can also be defined using an </a:t>
            </a:r>
            <a:r>
              <a:rPr lang="en-US" sz="2400" b="1" dirty="0">
                <a:solidFill>
                  <a:srgbClr val="7030A0"/>
                </a:solidFill>
              </a:rPr>
              <a:t>expression</a:t>
            </a:r>
            <a:r>
              <a:rPr lang="en-US" sz="2400" dirty="0"/>
              <a:t>.</a:t>
            </a:r>
          </a:p>
          <a:p>
            <a:r>
              <a:rPr lang="en-US" sz="2400" dirty="0"/>
              <a:t>A </a:t>
            </a:r>
            <a:r>
              <a:rPr lang="en-US" sz="2400" b="1" dirty="0">
                <a:solidFill>
                  <a:srgbClr val="7030A0"/>
                </a:solidFill>
              </a:rPr>
              <a:t>function expression can be stored in a variable</a:t>
            </a:r>
            <a:r>
              <a:rPr lang="en-US" sz="2400" dirty="0"/>
              <a:t>.</a:t>
            </a:r>
          </a:p>
          <a:p>
            <a:pPr>
              <a:spcAft>
                <a:spcPts val="1800"/>
              </a:spcAft>
            </a:pPr>
            <a:r>
              <a:rPr lang="en-US" sz="2400" dirty="0"/>
              <a:t>			</a:t>
            </a:r>
            <a:r>
              <a:rPr lang="en-US" sz="2400" dirty="0">
                <a:solidFill>
                  <a:srgbClr val="0070C0"/>
                </a:solidFill>
              </a:rPr>
              <a:t>let </a:t>
            </a:r>
            <a:r>
              <a:rPr lang="en-US" sz="2400" dirty="0" err="1"/>
              <a:t>sendMessage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070C0"/>
                </a:solidFill>
              </a:rPr>
              <a:t>function</a:t>
            </a:r>
            <a:r>
              <a:rPr lang="en-US" sz="2400" dirty="0"/>
              <a:t>() { </a:t>
            </a:r>
            <a:r>
              <a:rPr lang="en-US" sz="2400" dirty="0">
                <a:solidFill>
                  <a:srgbClr val="0070C0"/>
                </a:solidFill>
              </a:rPr>
              <a:t>alert</a:t>
            </a:r>
            <a:r>
              <a:rPr lang="en-US" sz="2400" dirty="0"/>
              <a:t>( ‘Some message</a:t>
            </a:r>
            <a:r>
              <a:rPr lang="ru-RU" sz="2400" dirty="0"/>
              <a:t>' );</a:t>
            </a:r>
            <a:r>
              <a:rPr lang="en-US" sz="2400" dirty="0"/>
              <a:t> };</a:t>
            </a:r>
            <a:endParaRPr lang="ru-RU" sz="2400" dirty="0"/>
          </a:p>
          <a:p>
            <a:pPr>
              <a:spcAft>
                <a:spcPts val="1200"/>
              </a:spcAft>
            </a:pPr>
            <a:r>
              <a:rPr lang="en-US" sz="2400" dirty="0"/>
              <a:t>After a function expression has been stored in a variable, the variable can be used as a function. In fact, we define the </a:t>
            </a:r>
            <a:r>
              <a:rPr lang="en-US" sz="2400" dirty="0" err="1"/>
              <a:t>sendMessage</a:t>
            </a:r>
            <a:r>
              <a:rPr lang="en-US" sz="2400" dirty="0"/>
              <a:t> variable and assign it a reference to the function. And then, by the name of the variable, the function is called.</a:t>
            </a:r>
          </a:p>
          <a:p>
            <a:r>
              <a:rPr lang="uk-UA" sz="2400" dirty="0"/>
              <a:t>	</a:t>
            </a:r>
            <a:r>
              <a:rPr lang="en-US" sz="2400" dirty="0"/>
              <a:t> </a:t>
            </a:r>
            <a:r>
              <a:rPr lang="en-US" sz="2400" dirty="0" err="1"/>
              <a:t>sendMessage</a:t>
            </a:r>
            <a:r>
              <a:rPr lang="en-US" sz="2400" dirty="0"/>
              <a:t>()</a:t>
            </a:r>
            <a:r>
              <a:rPr lang="ru-RU" sz="2400" dirty="0"/>
              <a:t>; </a:t>
            </a:r>
            <a:r>
              <a:rPr lang="en-US" sz="2400" dirty="0"/>
              <a:t>      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// function call</a:t>
            </a:r>
          </a:p>
          <a:p>
            <a:endParaRPr lang="en-US" sz="2400" dirty="0"/>
          </a:p>
          <a:p>
            <a:r>
              <a:rPr lang="en-US" sz="2400" dirty="0">
                <a:cs typeface="Arial" panose="020B0604020202020204" pitchFamily="34" charset="0"/>
              </a:rPr>
              <a:t>This alternative syntax for defining a function is called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Function Expression</a:t>
            </a:r>
            <a:r>
              <a:rPr lang="en-US" sz="2400" dirty="0">
                <a:cs typeface="Arial" panose="020B0604020202020204" pitchFamily="34" charset="0"/>
              </a:rPr>
              <a:t>.</a:t>
            </a:r>
            <a:endParaRPr lang="en-US" sz="2400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Proxima Nova Black" charset="0"/>
              </a:rPr>
              <a:t>Function expressions (anonymous  functions)</a:t>
            </a:r>
            <a:endParaRPr lang="en-US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38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267" y="1010094"/>
            <a:ext cx="11494709" cy="499730"/>
          </a:xfrm>
        </p:spPr>
        <p:txBody>
          <a:bodyPr rtlCol="0">
            <a:noAutofit/>
          </a:bodyPr>
          <a:lstStyle/>
          <a:p>
            <a:r>
              <a:rPr lang="en-US" sz="2400" dirty="0"/>
              <a:t>Functions can act as parameters of other functions</a:t>
            </a:r>
            <a:r>
              <a:rPr lang="ru-RU" sz="2400" dirty="0"/>
              <a:t>:</a:t>
            </a:r>
            <a:endParaRPr lang="en-US" sz="2400" dirty="0"/>
          </a:p>
          <a:p>
            <a:endParaRPr lang="ru-RU" dirty="0"/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</a:rPr>
              <a:t>Function as parameter</a:t>
            </a:r>
            <a:endParaRPr lang="en-US" b="1" dirty="0">
              <a:latin typeface="Proxima Nova Black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82996" y="1478709"/>
            <a:ext cx="6096000" cy="517064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2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 sum(x, y){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22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 x + y;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} </a:t>
            </a:r>
          </a:p>
          <a:p>
            <a:r>
              <a:rPr lang="en-US" sz="22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 subtract(x, y){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22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 x - y;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} </a:t>
            </a:r>
          </a:p>
          <a:p>
            <a:r>
              <a:rPr lang="en-US" sz="22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 operation(x, y, </a:t>
            </a:r>
            <a:r>
              <a:rPr lang="en-US" sz="2200" dirty="0" err="1">
                <a:latin typeface="Consolas" pitchFamily="49" charset="0"/>
                <a:cs typeface="Consolas" pitchFamily="49" charset="0"/>
              </a:rPr>
              <a:t>func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){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  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22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result = </a:t>
            </a:r>
            <a:r>
              <a:rPr lang="en-US" sz="2200" dirty="0" err="1">
                <a:latin typeface="Consolas" pitchFamily="49" charset="0"/>
                <a:cs typeface="Consolas" pitchFamily="49" charset="0"/>
              </a:rPr>
              <a:t>func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(x, y);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22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(result);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} </a:t>
            </a:r>
          </a:p>
          <a:p>
            <a:r>
              <a:rPr lang="en-US" sz="22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("Sum");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operation(10, 6, sum);  // 16 </a:t>
            </a:r>
          </a:p>
          <a:p>
            <a:r>
              <a:rPr lang="en-US" sz="22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200" dirty="0">
                <a:latin typeface="Consolas" pitchFamily="49" charset="0"/>
                <a:cs typeface="Consolas" pitchFamily="49" charset="0"/>
              </a:rPr>
              <a:t>("Subtract");</a:t>
            </a:r>
          </a:p>
          <a:p>
            <a:r>
              <a:rPr lang="en-US" sz="2200" dirty="0">
                <a:latin typeface="Consolas" pitchFamily="49" charset="0"/>
                <a:cs typeface="Consolas" pitchFamily="49" charset="0"/>
              </a:rPr>
              <a:t>operation(10, 6, subtract); // 4</a:t>
            </a:r>
          </a:p>
        </p:txBody>
      </p:sp>
    </p:spTree>
    <p:extLst>
      <p:ext uri="{BB962C8B-B14F-4D97-AF65-F5344CB8AC3E}">
        <p14:creationId xmlns:p14="http://schemas.microsoft.com/office/powerpoint/2010/main" val="4195760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839962"/>
            <a:ext cx="11494709" cy="6166885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>
                <a:cs typeface="Arial" panose="020B0604020202020204" pitchFamily="34" charset="0"/>
              </a:rPr>
              <a:t>Among the functions,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recursive functions </a:t>
            </a:r>
            <a:r>
              <a:rPr lang="en-US" dirty="0">
                <a:cs typeface="Arial" panose="020B0604020202020204" pitchFamily="34" charset="0"/>
              </a:rPr>
              <a:t>can be singled out separately. Their essence is that the function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calls itself</a:t>
            </a:r>
            <a:r>
              <a:rPr lang="uk-UA" b="1" dirty="0">
                <a:solidFill>
                  <a:srgbClr val="7030A0"/>
                </a:solidFill>
                <a:cs typeface="Arial" panose="020B0604020202020204" pitchFamily="34" charset="0"/>
              </a:rPr>
              <a:t>.</a:t>
            </a:r>
            <a:endParaRPr lang="en-US" b="1" dirty="0">
              <a:solidFill>
                <a:srgbClr val="7030A0"/>
              </a:solidFill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dirty="0">
                <a:cs typeface="Arial" panose="020B0604020202020204" pitchFamily="34" charset="0"/>
              </a:rPr>
              <a:t>For example, consider a function that calculates the factorial of a number (the factorial of a number is a number multiplied by itself minus one, then by itself minus two, and so on, to unity. It is denoted by n!):</a:t>
            </a:r>
            <a:endParaRPr lang="ru-RU" dirty="0">
              <a:cs typeface="Arial" panose="020B0604020202020204" pitchFamily="34" charset="0"/>
            </a:endParaRPr>
          </a:p>
          <a:p>
            <a:pPr marL="457152" lvl="2" defTabSz="360000"/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calc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Factorial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(n) 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if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(n == 1) 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1;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} 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else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n *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calc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Factorial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(n - 1);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}</a:t>
            </a:r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res =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calcFactorial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(4); </a:t>
            </a:r>
          </a:p>
          <a:p>
            <a:pPr marL="457152" lvl="2" defTabSz="360000"/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calcFactorial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(4) = 4 *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calcFactorial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(3)</a:t>
            </a:r>
          </a:p>
          <a:p>
            <a:pPr marL="457152" lvl="2" defTabSz="360000"/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calcFactorial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(3) = 3 *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calcFactorial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(2)</a:t>
            </a:r>
          </a:p>
          <a:p>
            <a:pPr marL="457152" lvl="2" defTabSz="360000"/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calcFactorial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(2) = 2 *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calcFactorial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(1)</a:t>
            </a:r>
          </a:p>
          <a:p>
            <a:pPr marL="457152" lvl="2" defTabSz="360000"/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calcFactorial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(1) = 1</a:t>
            </a:r>
          </a:p>
          <a:p>
            <a:pPr marL="457152" lvl="2" defTabSz="360000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(res); 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// 24</a:t>
            </a: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131118"/>
            <a:ext cx="11673197" cy="525970"/>
          </a:xfrm>
        </p:spPr>
        <p:txBody>
          <a:bodyPr/>
          <a:lstStyle/>
          <a:p>
            <a:r>
              <a:rPr lang="en-US" sz="3200" b="1" dirty="0">
                <a:latin typeface="Proxima Nova Black" charset="0"/>
              </a:rPr>
              <a:t>Recursion</a:t>
            </a:r>
            <a:endParaRPr lang="en-US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3971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020832"/>
            <a:ext cx="11494709" cy="5358697"/>
          </a:xfrm>
        </p:spPr>
        <p:txBody>
          <a:bodyPr rtlCol="0">
            <a:normAutofit/>
          </a:bodyPr>
          <a:lstStyle/>
          <a:p>
            <a:pPr marL="0" lvl="1" algn="just" defTabSz="360000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Usually the definition of a function is separated from its call: first you need to define, then call. But this is optional. You can create functions that will be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called immediately when defining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("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I like JavaScript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");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}());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"I like JavaScript"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457152" lvl="2" algn="just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(n) 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 1;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for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i = 1; i &lt;= n; i++) {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*= i;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("</a:t>
            </a:r>
            <a:r>
              <a:rPr lang="en-US" sz="2000" dirty="0"/>
              <a:t>The factorial of the number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" + n + "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is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" + </a:t>
            </a:r>
            <a:r>
              <a:rPr lang="ru-RU" sz="2000" dirty="0" err="1">
                <a:latin typeface="Consolas" pitchFamily="49" charset="0"/>
                <a:cs typeface="Consolas" pitchFamily="49" charset="0"/>
              </a:rPr>
              <a:t>res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457152" lvl="2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}(4));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The factorial of the number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4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is 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24</a:t>
            </a:r>
          </a:p>
          <a:p>
            <a:pPr marL="0" lvl="1" algn="just" defTabSz="360000"/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Similar functions are enclosed in brackets, and after defining a function, parameters are passed in brackets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248081"/>
            <a:ext cx="11565619" cy="525970"/>
          </a:xfrm>
        </p:spPr>
        <p:txBody>
          <a:bodyPr/>
          <a:lstStyle/>
          <a:p>
            <a:r>
              <a:rPr lang="en-US" sz="3200" dirty="0">
                <a:latin typeface="Proxima Nova Black" charset="0"/>
              </a:rPr>
              <a:t>Immediately Invoked Function Expression (IIFE)</a:t>
            </a:r>
            <a:endParaRPr lang="en-US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160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6046407" y="3131520"/>
            <a:ext cx="3707236" cy="372647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1382240" y="3486861"/>
            <a:ext cx="3707236" cy="286232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754899"/>
            <a:ext cx="11494709" cy="5890437"/>
          </a:xfrm>
        </p:spPr>
        <p:txBody>
          <a:bodyPr rtlCol="0">
            <a:normAutofit/>
          </a:bodyPr>
          <a:lstStyle/>
          <a:p>
            <a:pPr marL="0" lvl="1" algn="just" defTabSz="360000"/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Closure</a:t>
            </a:r>
            <a:r>
              <a:rPr lang="en-US" dirty="0">
                <a:cs typeface="Arial" panose="020B0604020202020204" pitchFamily="34" charset="0"/>
              </a:rPr>
              <a:t> is a function that remembers its external variables (</a:t>
            </a:r>
            <a:r>
              <a:rPr lang="en-US" dirty="0"/>
              <a:t>parent scope</a:t>
            </a:r>
            <a:r>
              <a:rPr lang="en-US" dirty="0">
                <a:cs typeface="Arial" panose="020B0604020202020204" pitchFamily="34" charset="0"/>
              </a:rPr>
              <a:t>) and can access them.</a:t>
            </a:r>
          </a:p>
          <a:p>
            <a:r>
              <a:rPr lang="en-US" dirty="0"/>
              <a:t> </a:t>
            </a:r>
            <a:r>
              <a:rPr lang="en-US" dirty="0">
                <a:cs typeface="Arial" panose="020B0604020202020204" pitchFamily="34" charset="0"/>
              </a:rPr>
              <a:t>Closure </a:t>
            </a:r>
            <a:r>
              <a:rPr lang="en-US" dirty="0"/>
              <a:t>technically involves three components:</a:t>
            </a:r>
          </a:p>
          <a:p>
            <a:r>
              <a:rPr lang="en-US" dirty="0"/>
              <a:t>     1) an external function that defines a certain scope and in which certain variables are defined - the lexical environment</a:t>
            </a:r>
          </a:p>
          <a:p>
            <a:r>
              <a:rPr lang="en-US" dirty="0"/>
              <a:t>     2) variables (lexical environment), which are defined in the external function</a:t>
            </a:r>
          </a:p>
          <a:p>
            <a:r>
              <a:rPr lang="en-US" dirty="0"/>
              <a:t>     3) a nested function that uses these variables.</a:t>
            </a:r>
            <a:endParaRPr lang="ru-RU" dirty="0"/>
          </a:p>
          <a:p>
            <a:pPr marL="0" lvl="1" algn="just" defTabSz="360000"/>
            <a:endParaRPr lang="en-US" sz="20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99219"/>
            <a:ext cx="11565619" cy="525970"/>
          </a:xfrm>
        </p:spPr>
        <p:txBody>
          <a:bodyPr/>
          <a:lstStyle/>
          <a:p>
            <a:r>
              <a:rPr lang="en-US" sz="3600" b="1" dirty="0">
                <a:latin typeface="Proxima Nova Black" charset="0"/>
              </a:rPr>
              <a:t>Closure</a:t>
            </a:r>
            <a:endParaRPr lang="en-US" b="1" dirty="0">
              <a:latin typeface="Proxima Nova Black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613141" y="3486861"/>
            <a:ext cx="474566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sum() {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uk-UA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a = 1;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</a:t>
            </a:r>
            <a:r>
              <a:rPr lang="uk-UA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b = 1;        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uk-UA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a = a + b;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      }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     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  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(sum()); // 2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  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(sum()); // 2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  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(sum()); // 2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5089476" y="3131521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 lvl="2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sum() {</a:t>
            </a:r>
          </a:p>
          <a:p>
            <a:pPr lvl="2"/>
            <a:r>
              <a:rPr lang="en-US" sz="2000" dirty="0"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a = 1;</a:t>
            </a:r>
          </a:p>
          <a:p>
            <a:pPr lvl="2"/>
            <a:r>
              <a:rPr lang="en-US" sz="2000" dirty="0"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b = 1;</a:t>
            </a:r>
          </a:p>
          <a:p>
            <a:pPr lvl="2"/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pPr lvl="2"/>
            <a:r>
              <a:rPr lang="en-US" sz="2000" dirty="0"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 {</a:t>
            </a:r>
          </a:p>
          <a:p>
            <a:pPr lvl="2"/>
            <a:r>
              <a:rPr lang="en-US" sz="2000" dirty="0">
                <a:latin typeface="Consolas" pitchFamily="49" charset="0"/>
                <a:cs typeface="Consolas" pitchFamily="49" charset="0"/>
              </a:rPr>
              <a:t>       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a = a + b;</a:t>
            </a:r>
          </a:p>
          <a:p>
            <a:pPr lvl="2"/>
            <a:r>
              <a:rPr lang="en-US" sz="2000" dirty="0">
                <a:latin typeface="Consolas" pitchFamily="49" charset="0"/>
                <a:cs typeface="Consolas" pitchFamily="49" charset="0"/>
              </a:rPr>
              <a:t>    };</a:t>
            </a:r>
          </a:p>
          <a:p>
            <a:pPr lvl="2"/>
            <a:r>
              <a:rPr lang="en-US" sz="2000" dirty="0">
                <a:latin typeface="Consolas" pitchFamily="49" charset="0"/>
                <a:cs typeface="Consolas" pitchFamily="49" charset="0"/>
              </a:rPr>
              <a:t> }</a:t>
            </a:r>
          </a:p>
          <a:p>
            <a:pPr lvl="2"/>
            <a:r>
              <a:rPr lang="en-US" sz="2000" dirty="0">
                <a:latin typeface="Consolas" pitchFamily="49" charset="0"/>
                <a:cs typeface="Consolas" pitchFamily="49" charset="0"/>
              </a:rPr>
              <a:t>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 c = sum(); </a:t>
            </a:r>
          </a:p>
          <a:p>
            <a:pPr lvl="2"/>
            <a:r>
              <a:rPr lang="en-US" sz="2000" dirty="0">
                <a:latin typeface="Consolas" pitchFamily="49" charset="0"/>
                <a:cs typeface="Consolas" pitchFamily="49" charset="0"/>
              </a:rPr>
              <a:t>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(c());   // 2</a:t>
            </a:r>
          </a:p>
          <a:p>
            <a:pPr lvl="2"/>
            <a:r>
              <a:rPr lang="uk-UA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(c());   // 3</a:t>
            </a:r>
          </a:p>
          <a:p>
            <a:pPr lvl="2"/>
            <a:r>
              <a:rPr lang="en-US" sz="2000" dirty="0">
                <a:latin typeface="Consolas" pitchFamily="49" charset="0"/>
                <a:cs typeface="Consolas" pitchFamily="49" charset="0"/>
              </a:rPr>
              <a:t> </a:t>
            </a: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(c());   // 4</a:t>
            </a:r>
          </a:p>
        </p:txBody>
      </p:sp>
      <p:sp>
        <p:nvSpPr>
          <p:cNvPr id="4" name="Стрелка вправо 3"/>
          <p:cNvSpPr/>
          <p:nvPr/>
        </p:nvSpPr>
        <p:spPr>
          <a:xfrm>
            <a:off x="5250701" y="4784651"/>
            <a:ext cx="655703" cy="3402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9866917" y="4770106"/>
            <a:ext cx="11381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Closure</a:t>
            </a:r>
            <a:endParaRPr lang="ru-RU" sz="2400" dirty="0">
              <a:solidFill>
                <a:srgbClr val="7030A0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15127" y="4418955"/>
            <a:ext cx="132100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Classical </a:t>
            </a:r>
          </a:p>
          <a:p>
            <a:r>
              <a:rPr lang="en-US" sz="2400" b="1" dirty="0">
                <a:solidFill>
                  <a:srgbClr val="7030A0"/>
                </a:solidFill>
              </a:rPr>
              <a:t>function</a:t>
            </a:r>
            <a:endParaRPr lang="ru-RU" sz="24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3971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3916" y="1233492"/>
            <a:ext cx="11738344" cy="5550079"/>
          </a:xfrm>
        </p:spPr>
        <p:txBody>
          <a:bodyPr rtlCol="0">
            <a:normAutofit/>
          </a:bodyPr>
          <a:lstStyle/>
          <a:p>
            <a:pPr marL="0" lvl="1" algn="just" defTabSz="360000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Functions have the ability to </a:t>
            </a:r>
            <a:r>
              <a:rPr lang="en-US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override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their actions. Overriding occurs by assigning an anonymous function to a variable, which is called the same as the redefined function: </a:t>
            </a:r>
          </a:p>
          <a:p>
            <a:pPr marL="0" lvl="1" algn="just" defTabSz="360000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306" lvl="3" defTabSz="360000"/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showMessage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914306" lvl="3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("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First message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");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		// before overriding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	 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showMessage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function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914306" lvl="3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"Second message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");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	 // after overriding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   }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;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ru-RU" sz="20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914306" lvl="3" defTabSz="360000"/>
            <a:r>
              <a:rPr lang="en-US" sz="2000" dirty="0" err="1">
                <a:latin typeface="Consolas" pitchFamily="49" charset="0"/>
                <a:cs typeface="Consolas" pitchFamily="49" charset="0"/>
              </a:rPr>
              <a:t>showMessage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(); </a:t>
            </a:r>
            <a:r>
              <a:rPr lang="ru-RU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itchFamily="49" charset="0"/>
                <a:cs typeface="Consolas" pitchFamily="49" charset="0"/>
              </a:rPr>
              <a:t>"First message"</a:t>
            </a:r>
            <a:endParaRPr lang="ru-RU" sz="2000" dirty="0">
              <a:solidFill>
                <a:schemeClr val="tx1">
                  <a:lumMod val="95000"/>
                  <a:lumOff val="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en-US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nsolas" pitchFamily="49" charset="0"/>
                <a:cs typeface="Consolas" pitchFamily="49" charset="0"/>
              </a:rPr>
              <a:t>showMessage</a:t>
            </a:r>
            <a:r>
              <a:rPr lang="ru-RU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itchFamily="49" charset="0"/>
                <a:cs typeface="Consolas" pitchFamily="49" charset="0"/>
              </a:rPr>
              <a:t>(); //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itchFamily="49" charset="0"/>
                <a:cs typeface="Consolas" pitchFamily="49" charset="0"/>
              </a:rPr>
              <a:t>"Second message"</a:t>
            </a:r>
            <a:endParaRPr lang="ru-RU" sz="2000" dirty="0">
              <a:solidFill>
                <a:schemeClr val="tx1">
                  <a:lumMod val="95000"/>
                  <a:lumOff val="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0" lvl="1" algn="just" defTabSz="360000"/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When the function is first triggered, the main block of the function operators acts, in particular, in this case, the message "First message" is displayed. And the first time the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showMessage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() function is triggered, it also overrides. Therefore, with all subsequent calls to the function, its overridden version is triggered, and the message "Second message" will be displayed on the console.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Proxima Nova Black" charset="0"/>
              </a:rPr>
              <a:t>Function overriding</a:t>
            </a:r>
            <a:r>
              <a:rPr lang="uk-UA" sz="3600" b="1" dirty="0">
                <a:latin typeface="Proxima Nova Black" charset="0"/>
              </a:rPr>
              <a:t> </a:t>
            </a:r>
            <a:endParaRPr lang="en-US" sz="3600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3971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233492"/>
            <a:ext cx="11494709" cy="4795167"/>
          </a:xfrm>
        </p:spPr>
        <p:txBody>
          <a:bodyPr rtlCol="0">
            <a:normAutofit lnSpcReduction="10000"/>
          </a:bodyPr>
          <a:lstStyle/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But when redefining a function, some nuances must be taken into account. In particular, we will try to copy the function into another variable and call the function through this variable:</a:t>
            </a:r>
            <a:endParaRPr lang="uk-UA" sz="2400" dirty="0">
              <a:cs typeface="Arial" panose="020B0604020202020204" pitchFamily="34" charset="0"/>
            </a:endParaRPr>
          </a:p>
          <a:p>
            <a:pPr marL="0" lvl="1" algn="just" defTabSz="360000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52" lvl="2" defTabSz="360000"/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assigning a function reference before overriding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152" lvl="2" defTabSz="360000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writeMessage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showMessage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457152" lvl="2" defTabSz="360000"/>
            <a:r>
              <a:rPr lang="en-US" sz="2000" dirty="0" err="1">
                <a:latin typeface="Consolas" pitchFamily="49" charset="0"/>
                <a:cs typeface="Consolas" pitchFamily="49" charset="0"/>
              </a:rPr>
              <a:t>showMessage</a:t>
            </a:r>
            <a:r>
              <a:rPr lang="uk-UA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);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"First message"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 err="1">
                <a:latin typeface="Consolas" pitchFamily="49" charset="0"/>
                <a:cs typeface="Consolas" pitchFamily="49" charset="0"/>
              </a:rPr>
              <a:t>showMessage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();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"Second message"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 err="1">
                <a:latin typeface="Consolas" pitchFamily="49" charset="0"/>
                <a:cs typeface="Consolas" pitchFamily="49" charset="0"/>
              </a:rPr>
              <a:t>writeMessage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();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"First message"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457152" lvl="2" defTabSz="360000"/>
            <a:r>
              <a:rPr lang="en-US" sz="2000" dirty="0" err="1">
                <a:latin typeface="Consolas" pitchFamily="49" charset="0"/>
                <a:cs typeface="Consolas" pitchFamily="49" charset="0"/>
              </a:rPr>
              <a:t>writeMessage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(); 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//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"First message"</a:t>
            </a:r>
            <a:endParaRPr lang="ru-RU" sz="2000" dirty="0">
              <a:latin typeface="Consolas" pitchFamily="49" charset="0"/>
              <a:cs typeface="Consolas" pitchFamily="49" charset="0"/>
            </a:endParaRPr>
          </a:p>
          <a:p>
            <a:pPr marL="0" lvl="1" algn="just" defTabSz="360000"/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Here, the </a:t>
            </a:r>
            <a:r>
              <a:rPr lang="en-US" sz="2400" dirty="0" err="1">
                <a:cs typeface="Arial" panose="020B0604020202020204" pitchFamily="34" charset="0"/>
              </a:rPr>
              <a:t>showMessage</a:t>
            </a:r>
            <a:r>
              <a:rPr lang="en-US" sz="2400" dirty="0">
                <a:cs typeface="Arial" panose="020B0604020202020204" pitchFamily="34" charset="0"/>
              </a:rPr>
              <a:t>() function is copied to the </a:t>
            </a:r>
            <a:r>
              <a:rPr lang="en-US" sz="2400" dirty="0" err="1">
                <a:cs typeface="Arial" panose="020B0604020202020204" pitchFamily="34" charset="0"/>
              </a:rPr>
              <a:t>writeMessage</a:t>
            </a:r>
            <a:r>
              <a:rPr lang="en-US" sz="2400" dirty="0">
                <a:cs typeface="Arial" panose="020B0604020202020204" pitchFamily="34" charset="0"/>
              </a:rPr>
              <a:t> variable before it is overridden. Therefore, when calling </a:t>
            </a:r>
            <a:r>
              <a:rPr lang="en-US" sz="2400" dirty="0" err="1">
                <a:cs typeface="Arial" panose="020B0604020202020204" pitchFamily="34" charset="0"/>
              </a:rPr>
              <a:t>writeMessage</a:t>
            </a:r>
            <a:r>
              <a:rPr lang="en-US" sz="2400" dirty="0">
                <a:cs typeface="Arial" panose="020B0604020202020204" pitchFamily="34" charset="0"/>
              </a:rPr>
              <a:t>(), an undefined version of the </a:t>
            </a:r>
            <a:r>
              <a:rPr lang="en-US" sz="2400" dirty="0" err="1">
                <a:cs typeface="Arial" panose="020B0604020202020204" pitchFamily="34" charset="0"/>
              </a:rPr>
              <a:t>showMessage</a:t>
            </a:r>
            <a:r>
              <a:rPr lang="en-US" sz="2400" dirty="0">
                <a:cs typeface="Arial" panose="020B0604020202020204" pitchFamily="34" charset="0"/>
              </a:rPr>
              <a:t>() function will be called.</a:t>
            </a:r>
            <a:endParaRPr lang="ru-RU" sz="2400" dirty="0">
              <a:solidFill>
                <a:srgbClr val="00B050"/>
              </a:solidFill>
              <a:cs typeface="Courier New" panose="02070309020205020404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3600" dirty="0">
                <a:latin typeface="Proxima Nova Black" charset="0"/>
              </a:rPr>
              <a:t>Function overriding</a:t>
            </a:r>
            <a:endParaRPr lang="en-US" b="1" dirty="0">
              <a:solidFill>
                <a:srgbClr val="FF0000"/>
              </a:solidFill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397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2225" y="1084636"/>
            <a:ext cx="11494709" cy="5518181"/>
          </a:xfrm>
        </p:spPr>
        <p:txBody>
          <a:bodyPr rtlCol="0">
            <a:normAutofit/>
          </a:bodyPr>
          <a:lstStyle/>
          <a:p>
            <a:endParaRPr lang="en-US" sz="9600" dirty="0"/>
          </a:p>
          <a:p>
            <a:pPr algn="ctr"/>
            <a:r>
              <a:rPr lang="en-US" sz="9600" dirty="0">
                <a:latin typeface="Proxima Nova Black" charset="0"/>
              </a:rPr>
              <a:t>Loops</a:t>
            </a:r>
            <a:endParaRPr lang="en-US" sz="2400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1331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233492"/>
            <a:ext cx="11494709" cy="4795167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Hoisting</a:t>
            </a:r>
            <a:r>
              <a:rPr lang="en-US" sz="2400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sz="2400" dirty="0">
                <a:cs typeface="Arial" panose="020B0604020202020204" pitchFamily="34" charset="0"/>
              </a:rPr>
              <a:t>represents the process of accessing variables and functions before defining them.</a:t>
            </a:r>
            <a:endParaRPr lang="ru-RU" sz="2400" dirty="0">
              <a:cs typeface="Arial" panose="020B0604020202020204" pitchFamily="34" charset="0"/>
            </a:endParaRPr>
          </a:p>
          <a:p>
            <a:pPr marL="0" lvl="1" algn="just" defTabSz="360000"/>
            <a:endParaRPr lang="ru-RU" sz="2400" dirty="0"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Code execution takes place in two passes:</a:t>
            </a:r>
          </a:p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1) At the first pass, the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interpreter receives all declarations</a:t>
            </a:r>
            <a:r>
              <a:rPr lang="en-US" sz="2400" dirty="0">
                <a:cs typeface="Arial" panose="020B0604020202020204" pitchFamily="34" charset="0"/>
              </a:rPr>
              <a:t> of functions, and then variables.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No code is executed</a:t>
            </a:r>
            <a:r>
              <a:rPr lang="en-US" sz="2400" dirty="0">
                <a:cs typeface="Arial" panose="020B0604020202020204" pitchFamily="34" charset="0"/>
              </a:rPr>
              <a:t>, functions are not called</a:t>
            </a:r>
          </a:p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2) At the second pass, the execution actually occurs. And even if the variable is defined after direct use, no error will occur, since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the interpreter already knows all the variables </a:t>
            </a:r>
            <a:r>
              <a:rPr lang="en-US" sz="2400" dirty="0">
                <a:cs typeface="Arial" panose="020B0604020202020204" pitchFamily="34" charset="0"/>
              </a:rPr>
              <a:t>during the first pass.</a:t>
            </a:r>
            <a:endParaRPr lang="ru-RU" sz="2400" dirty="0">
              <a:cs typeface="Arial" panose="020B0604020202020204" pitchFamily="34" charset="0"/>
            </a:endParaRPr>
          </a:p>
          <a:p>
            <a:pPr marL="0" lvl="1" algn="just" defTabSz="360000"/>
            <a:endParaRPr lang="ru-RU" sz="2400" dirty="0"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That is, as if the code is being raised with the definition of functions and variables up to their immediate use.</a:t>
            </a:r>
          </a:p>
          <a:p>
            <a:pPr marL="0" lvl="1" algn="just" defTabSz="360000"/>
            <a:endParaRPr lang="en-US" sz="2400" dirty="0"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Variables that fall under hoisting get undefined</a:t>
            </a:r>
            <a:r>
              <a:rPr lang="uk-UA" sz="2400" dirty="0">
                <a:cs typeface="Arial" panose="020B0604020202020204" pitchFamily="34" charset="0"/>
              </a:rPr>
              <a:t>.</a:t>
            </a:r>
            <a:endParaRPr lang="ru-RU" sz="2400" b="1" dirty="0">
              <a:solidFill>
                <a:srgbClr val="00B050"/>
              </a:solidFill>
              <a:cs typeface="Courier New" panose="02070309020205020404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ru-RU" sz="3600" b="1" dirty="0" err="1">
                <a:latin typeface="Proxima Nova Black" charset="0"/>
                <a:cs typeface="Arial" panose="020B0604020202020204" pitchFamily="34" charset="0"/>
              </a:rPr>
              <a:t>Hoisting</a:t>
            </a:r>
            <a:endParaRPr lang="en-US" b="1" dirty="0">
              <a:solidFill>
                <a:srgbClr val="FF0000"/>
              </a:solidFill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1727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861242"/>
            <a:ext cx="11494709" cy="6103088"/>
          </a:xfrm>
        </p:spPr>
        <p:txBody>
          <a:bodyPr rtlCol="0">
            <a:normAutofit fontScale="92500" lnSpcReduction="20000"/>
          </a:bodyPr>
          <a:lstStyle/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For example, consider the following code </a:t>
            </a:r>
            <a:r>
              <a:rPr lang="ru-RU" sz="2400" dirty="0">
                <a:cs typeface="Arial" panose="020B0604020202020204" pitchFamily="34" charset="0"/>
              </a:rPr>
              <a:t>:</a:t>
            </a:r>
          </a:p>
          <a:p>
            <a:pPr marL="914306" lvl="3" defTabSz="360000">
              <a:spcBef>
                <a:spcPts val="1200"/>
              </a:spcBef>
              <a:spcAft>
                <a:spcPts val="1200"/>
              </a:spcAft>
            </a:pP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a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</a:t>
            </a:r>
            <a:r>
              <a:rPr lang="ru-RU" sz="20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error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When it starts, there will be an error, since the variable x does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not exist </a:t>
            </a:r>
            <a:r>
              <a:rPr lang="en-US" sz="2400" dirty="0">
                <a:cs typeface="Arial" panose="020B0604020202020204" pitchFamily="34" charset="0"/>
              </a:rPr>
              <a:t>at all</a:t>
            </a:r>
            <a:endParaRPr lang="ru-RU" sz="2400" dirty="0">
              <a:cs typeface="Arial" panose="020B0604020202020204" pitchFamily="34" charset="0"/>
            </a:endParaRPr>
          </a:p>
          <a:p>
            <a:pPr marL="0" lvl="1" algn="just" defTabSz="360000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>
              <a:spcAft>
                <a:spcPts val="1200"/>
              </a:spcAft>
            </a:pPr>
            <a:r>
              <a:rPr lang="en-US" sz="2400" dirty="0">
                <a:cs typeface="Arial" panose="020B0604020202020204" pitchFamily="34" charset="0"/>
              </a:rPr>
              <a:t>Add a variable definition</a:t>
            </a:r>
            <a:r>
              <a:rPr lang="ru-RU" sz="2400" dirty="0">
                <a:cs typeface="Arial" panose="020B0604020202020204" pitchFamily="34" charset="0"/>
              </a:rPr>
              <a:t>:</a:t>
            </a:r>
          </a:p>
          <a:p>
            <a:pPr marL="914306" lvl="3" defTabSz="360000"/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a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); 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ru-RU" sz="20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undefined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914306" lvl="3" defTabSz="360000">
              <a:spcAft>
                <a:spcPts val="1200"/>
              </a:spcAft>
            </a:pPr>
            <a:r>
              <a:rPr lang="ru-RU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a</a:t>
            </a:r>
            <a:r>
              <a:rPr lang="ru-RU" sz="2000" dirty="0">
                <a:latin typeface="Consolas" pitchFamily="49" charset="0"/>
                <a:cs typeface="Consolas" pitchFamily="49" charset="0"/>
              </a:rPr>
              <a:t> = 1;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 defTabSz="360000">
              <a:lnSpc>
                <a:spcPct val="110000"/>
              </a:lnSpc>
            </a:pPr>
            <a:r>
              <a:rPr lang="en-US" sz="2400" dirty="0">
                <a:cs typeface="Arial" panose="020B0604020202020204" pitchFamily="34" charset="0"/>
              </a:rPr>
              <a:t>In this case, the console will display the value undefined. At the first pass, the interpreter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sz="2400" dirty="0">
                <a:cs typeface="Arial" panose="020B0604020202020204" pitchFamily="34" charset="0"/>
              </a:rPr>
              <a:t>learns about the existence of the variable x. It gets the value undefined. The second pass calls the console.log (a) method.</a:t>
            </a:r>
          </a:p>
          <a:p>
            <a:pPr marL="0" lvl="1" algn="just" defTabSz="360000"/>
            <a:endParaRPr lang="en-US" sz="2400" dirty="0">
              <a:cs typeface="Arial" panose="020B0604020202020204" pitchFamily="34" charset="0"/>
            </a:endParaRPr>
          </a:p>
          <a:p>
            <a:pPr marL="0" lvl="1" algn="just" defTabSz="360000">
              <a:spcAft>
                <a:spcPts val="600"/>
              </a:spcAft>
            </a:pPr>
            <a:r>
              <a:rPr lang="en-US" sz="2400" dirty="0">
                <a:cs typeface="Arial" panose="020B0604020202020204" pitchFamily="34" charset="0"/>
              </a:rPr>
              <a:t>Take another example </a:t>
            </a:r>
            <a:r>
              <a:rPr lang="ru-RU" sz="2400" dirty="0">
                <a:cs typeface="Arial" panose="020B0604020202020204" pitchFamily="34" charset="0"/>
              </a:rPr>
              <a:t>:</a:t>
            </a:r>
          </a:p>
          <a:p>
            <a:pPr marL="914306" lvl="3" defTabSz="360000"/>
            <a:r>
              <a:rPr lang="en-US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c = a * b;</a:t>
            </a:r>
          </a:p>
          <a:p>
            <a:pPr marL="914306" lvl="3" defTabSz="360000"/>
            <a:r>
              <a:rPr lang="en-US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a = 7;</a:t>
            </a:r>
          </a:p>
          <a:p>
            <a:pPr marL="914306" lvl="3" defTabSz="360000"/>
            <a:r>
              <a:rPr lang="en-US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b = 3;</a:t>
            </a:r>
          </a:p>
          <a:p>
            <a:pPr marL="914306" lvl="3" defTabSz="360000">
              <a:spcAft>
                <a:spcPts val="600"/>
              </a:spcAft>
            </a:pPr>
            <a:r>
              <a:rPr lang="en-US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(c);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NaN</a:t>
            </a:r>
            <a:endParaRPr lang="en-US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sz="2400" dirty="0">
                <a:cs typeface="Arial" panose="020B0604020202020204" pitchFamily="34" charset="0"/>
              </a:rPr>
              <a:t>The situation is the same here. Variables a and b are used before the definition. By default, they are assigned undefined values. And if you multiply undefined by undefined, the result will be </a:t>
            </a:r>
            <a:r>
              <a:rPr lang="en-US" sz="2400" dirty="0" err="1">
                <a:cs typeface="Arial" panose="020B0604020202020204" pitchFamily="34" charset="0"/>
              </a:rPr>
              <a:t>NaN</a:t>
            </a:r>
            <a:endParaRPr lang="en-US" sz="2400" dirty="0">
              <a:cs typeface="Arial" panose="020B0604020202020204" pitchFamily="34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131117"/>
            <a:ext cx="11565619" cy="545451"/>
          </a:xfrm>
        </p:spPr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ru-RU" sz="3600" b="1" dirty="0" err="1">
                <a:latin typeface="Proxima Nova Black" charset="0"/>
                <a:cs typeface="Arial" panose="020B0604020202020204" pitchFamily="34" charset="0"/>
              </a:rPr>
              <a:t>Hoisting</a:t>
            </a:r>
            <a:endParaRPr lang="en-US" b="1" dirty="0">
              <a:solidFill>
                <a:srgbClr val="FF0000"/>
              </a:solidFill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848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 err="1">
                <a:latin typeface="Proxima Nova Black" charset="0"/>
                <a:cs typeface="Arial" panose="020B0604020202020204" pitchFamily="34" charset="0"/>
              </a:rPr>
              <a:t>Hoisting</a:t>
            </a:r>
            <a:r>
              <a:rPr lang="en-US" sz="3200" b="1" dirty="0">
                <a:latin typeface="Proxima Nova Black" charset="0"/>
                <a:cs typeface="Arial" panose="020B0604020202020204" pitchFamily="34" charset="0"/>
              </a:rPr>
              <a:t>.</a:t>
            </a:r>
            <a:r>
              <a:rPr lang="ru-RU" sz="3200" b="1" dirty="0">
                <a:latin typeface="Proxima Nova Black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Proxima Nova Black" charset="0"/>
              </a:rPr>
              <a:t>Function Expressions</a:t>
            </a:r>
            <a:r>
              <a:rPr lang="uk-UA" dirty="0">
                <a:latin typeface="Proxima Nova Black" charset="0"/>
              </a:rPr>
              <a:t> </a:t>
            </a:r>
            <a:r>
              <a:rPr lang="en-US" dirty="0">
                <a:latin typeface="Proxima Nova Black" charset="0"/>
              </a:rPr>
              <a:t>&amp; Function Declarations</a:t>
            </a:r>
            <a:endParaRPr lang="en-US" b="1" dirty="0">
              <a:latin typeface="Proxima Nova Black" charset="0"/>
            </a:endParaRPr>
          </a:p>
        </p:txBody>
      </p:sp>
      <p:sp>
        <p:nvSpPr>
          <p:cNvPr id="5" name="Текст 2"/>
          <p:cNvSpPr>
            <a:spLocks noGrp="1"/>
          </p:cNvSpPr>
          <p:nvPr>
            <p:ph type="body" sz="quarter" idx="10"/>
          </p:nvPr>
        </p:nvSpPr>
        <p:spPr>
          <a:xfrm>
            <a:off x="685800" y="1089797"/>
            <a:ext cx="5174998" cy="5629980"/>
          </a:xfrm>
        </p:spPr>
        <p:txBody>
          <a:bodyPr/>
          <a:lstStyle/>
          <a:p>
            <a:r>
              <a:rPr lang="en-US" sz="2400" u="sng" dirty="0">
                <a:solidFill>
                  <a:schemeClr val="accent5">
                    <a:lumMod val="75000"/>
                  </a:schemeClr>
                </a:solidFill>
              </a:rPr>
              <a:t>Function Expression</a:t>
            </a:r>
          </a:p>
          <a:p>
            <a:endParaRPr lang="en-US" sz="2400" u="sng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	</a:t>
            </a:r>
            <a:r>
              <a:rPr lang="en-US" sz="2400" dirty="0" err="1">
                <a:solidFill>
                  <a:srgbClr val="0070C0"/>
                </a:solidFill>
              </a:rPr>
              <a:t>var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variableName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070C0"/>
                </a:solidFill>
              </a:rPr>
              <a:t>function() </a:t>
            </a:r>
            <a:r>
              <a:rPr lang="en-US" sz="2400" dirty="0"/>
              <a:t>{</a:t>
            </a:r>
          </a:p>
          <a:p>
            <a:r>
              <a:rPr lang="en-US" sz="2400" dirty="0"/>
              <a:t>  	     // function body</a:t>
            </a:r>
          </a:p>
          <a:p>
            <a:r>
              <a:rPr lang="en-US" sz="2400" dirty="0"/>
              <a:t>	}; </a:t>
            </a:r>
          </a:p>
          <a:p>
            <a:r>
              <a:rPr lang="en-US" sz="2400" dirty="0"/>
              <a:t>A </a:t>
            </a:r>
            <a:r>
              <a:rPr lang="en-US" sz="2400" u="sng" dirty="0"/>
              <a:t>Function Expression </a:t>
            </a:r>
            <a:r>
              <a:rPr lang="en-US" sz="2400" dirty="0"/>
              <a:t>is created when the execution reaches it and is usable only from that moment.</a:t>
            </a:r>
            <a:endParaRPr lang="uk-UA" sz="2400" dirty="0"/>
          </a:p>
          <a:p>
            <a:r>
              <a:rPr lang="en-US" sz="2400" dirty="0" err="1">
                <a:solidFill>
                  <a:srgbClr val="FF0000"/>
                </a:solidFill>
              </a:rPr>
              <a:t>sayHi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"John"</a:t>
            </a:r>
            <a:r>
              <a:rPr lang="en-US" sz="2400" dirty="0"/>
              <a:t>); // error</a:t>
            </a:r>
          </a:p>
          <a:p>
            <a:endParaRPr lang="en-US" sz="2400" dirty="0"/>
          </a:p>
          <a:p>
            <a:r>
              <a:rPr lang="en-US" sz="2400" dirty="0" err="1">
                <a:solidFill>
                  <a:srgbClr val="0070C0"/>
                </a:solidFill>
              </a:rPr>
              <a:t>var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sayHi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070C0"/>
                </a:solidFill>
              </a:rPr>
              <a:t>function(</a:t>
            </a:r>
            <a:r>
              <a:rPr lang="en-US" sz="2400" dirty="0">
                <a:solidFill>
                  <a:srgbClr val="FF0000"/>
                </a:solidFill>
              </a:rPr>
              <a:t>name</a:t>
            </a:r>
            <a:r>
              <a:rPr lang="en-US" sz="2400" dirty="0">
                <a:solidFill>
                  <a:srgbClr val="0070C0"/>
                </a:solidFill>
              </a:rPr>
              <a:t>) </a:t>
            </a:r>
            <a:r>
              <a:rPr lang="en-US" sz="2400" dirty="0"/>
              <a:t>{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B0F0"/>
                </a:solidFill>
              </a:rPr>
              <a:t>alert</a:t>
            </a:r>
            <a:r>
              <a:rPr lang="en-US" sz="2400" dirty="0"/>
              <a:t>( </a:t>
            </a:r>
            <a:r>
              <a:rPr lang="en-US" sz="2400" dirty="0">
                <a:solidFill>
                  <a:srgbClr val="00B050"/>
                </a:solidFill>
              </a:rPr>
              <a:t>"Hello, " </a:t>
            </a:r>
            <a:r>
              <a:rPr lang="en-US" sz="2400" dirty="0"/>
              <a:t>+ </a:t>
            </a:r>
            <a:r>
              <a:rPr lang="en-US" sz="2400" dirty="0">
                <a:solidFill>
                  <a:srgbClr val="FF0000"/>
                </a:solidFill>
              </a:rPr>
              <a:t>name</a:t>
            </a:r>
            <a:r>
              <a:rPr lang="en-US" sz="2400" dirty="0"/>
              <a:t>);</a:t>
            </a:r>
          </a:p>
          <a:p>
            <a:r>
              <a:rPr lang="en-US" sz="2400" dirty="0"/>
              <a:t>};</a:t>
            </a:r>
          </a:p>
          <a:p>
            <a:endParaRPr lang="uk-UA" sz="2400" dirty="0"/>
          </a:p>
        </p:txBody>
      </p:sp>
      <p:sp>
        <p:nvSpPr>
          <p:cNvPr id="6" name="Текст 3"/>
          <p:cNvSpPr txBox="1">
            <a:spLocks/>
          </p:cNvSpPr>
          <p:nvPr/>
        </p:nvSpPr>
        <p:spPr>
          <a:xfrm>
            <a:off x="6330696" y="1089796"/>
            <a:ext cx="5175504" cy="557681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u="sng" kern="2000" dirty="0">
                <a:solidFill>
                  <a:schemeClr val="accent5">
                    <a:lumMod val="75000"/>
                  </a:schemeClr>
                </a:solidFill>
              </a:rPr>
              <a:t>Function Declaration</a:t>
            </a:r>
          </a:p>
          <a:p>
            <a:endParaRPr lang="en-US" sz="2400" u="sng" kern="2000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400" kern="2000" dirty="0">
                <a:solidFill>
                  <a:srgbClr val="0070C0"/>
                </a:solidFill>
              </a:rPr>
              <a:t>	function</a:t>
            </a:r>
            <a:r>
              <a:rPr lang="en-US" sz="2400" kern="20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400" kern="2000" dirty="0" err="1">
                <a:solidFill>
                  <a:srgbClr val="FF0000"/>
                </a:solidFill>
              </a:rPr>
              <a:t>functionName</a:t>
            </a:r>
            <a:r>
              <a:rPr lang="en-US" sz="2400" kern="2000" dirty="0">
                <a:solidFill>
                  <a:srgbClr val="FF0000"/>
                </a:solidFill>
              </a:rPr>
              <a:t>() </a:t>
            </a:r>
            <a:r>
              <a:rPr lang="en-US" sz="2400" kern="2000" dirty="0">
                <a:solidFill>
                  <a:schemeClr val="accent5">
                    <a:lumMod val="7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</a:rPr>
              <a:t> 	</a:t>
            </a:r>
            <a:r>
              <a:rPr lang="en-US" sz="2400" dirty="0"/>
              <a:t>     // function body</a:t>
            </a:r>
            <a:endParaRPr lang="en-US" sz="2400" u="sng" kern="2000" dirty="0"/>
          </a:p>
          <a:p>
            <a:pPr marL="0" indent="0">
              <a:buNone/>
            </a:pPr>
            <a:r>
              <a:rPr lang="en-US" sz="2400" kern="2000" dirty="0">
                <a:solidFill>
                  <a:schemeClr val="accent5">
                    <a:lumMod val="75000"/>
                  </a:schemeClr>
                </a:solidFill>
              </a:rPr>
              <a:t>	}</a:t>
            </a:r>
          </a:p>
          <a:p>
            <a:pPr marL="0" indent="0">
              <a:spcAft>
                <a:spcPts val="1800"/>
              </a:spcAft>
              <a:buNone/>
            </a:pPr>
            <a:r>
              <a:rPr lang="en-US" sz="2400" dirty="0"/>
              <a:t>A Function Declaration can be called earlier than it is defined.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FF0000"/>
                </a:solidFill>
              </a:rPr>
              <a:t>sayHi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"John"</a:t>
            </a:r>
            <a:r>
              <a:rPr lang="en-US" sz="2400" dirty="0"/>
              <a:t>); // Hello, John</a:t>
            </a:r>
          </a:p>
          <a:p>
            <a:endParaRPr lang="en-US" sz="2400" u="sng" kern="20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400" kern="2000" dirty="0">
                <a:solidFill>
                  <a:srgbClr val="0070C0"/>
                </a:solidFill>
              </a:rPr>
              <a:t>function</a:t>
            </a:r>
            <a:r>
              <a:rPr lang="en-US" sz="2400" kern="2000" dirty="0">
                <a:solidFill>
                  <a:schemeClr val="accent5">
                    <a:lumMod val="75000"/>
                  </a:schemeClr>
                </a:solidFill>
              </a:rPr>
              <a:t>  </a:t>
            </a:r>
            <a:r>
              <a:rPr lang="en-US" sz="2400" kern="2000" dirty="0" err="1">
                <a:solidFill>
                  <a:srgbClr val="FF0000"/>
                </a:solidFill>
              </a:rPr>
              <a:t>sayHi</a:t>
            </a:r>
            <a:r>
              <a:rPr lang="en-US" sz="2400" kern="2000" dirty="0">
                <a:solidFill>
                  <a:srgbClr val="FF0000"/>
                </a:solidFill>
              </a:rPr>
              <a:t>(</a:t>
            </a:r>
            <a:r>
              <a:rPr lang="en-US" sz="2400" dirty="0">
                <a:solidFill>
                  <a:srgbClr val="FF0000"/>
                </a:solidFill>
              </a:rPr>
              <a:t>name</a:t>
            </a:r>
            <a:r>
              <a:rPr lang="en-US" sz="2400" kern="2000" dirty="0">
                <a:solidFill>
                  <a:srgbClr val="FF0000"/>
                </a:solidFill>
              </a:rPr>
              <a:t>) </a:t>
            </a:r>
            <a:r>
              <a:rPr lang="en-US" sz="2400" kern="2000" dirty="0"/>
              <a:t>{</a:t>
            </a:r>
          </a:p>
          <a:p>
            <a:pPr marL="0" indent="0">
              <a:buNone/>
            </a:pPr>
            <a:r>
              <a:rPr lang="en-US" sz="2400" kern="2000" dirty="0">
                <a:solidFill>
                  <a:srgbClr val="00B0F0"/>
                </a:solidFill>
              </a:rPr>
              <a:t> alert</a:t>
            </a:r>
            <a:r>
              <a:rPr lang="en-US" sz="2400" kern="2000" dirty="0">
                <a:solidFill>
                  <a:schemeClr val="accent5">
                    <a:lumMod val="75000"/>
                  </a:schemeClr>
                </a:solidFill>
              </a:rPr>
              <a:t>( </a:t>
            </a:r>
            <a:r>
              <a:rPr lang="en-US" sz="2400" kern="2000" dirty="0">
                <a:solidFill>
                  <a:srgbClr val="00B050"/>
                </a:solidFill>
              </a:rPr>
              <a:t>"Hello, " </a:t>
            </a:r>
            <a:r>
              <a:rPr lang="en-US" sz="2400" dirty="0"/>
              <a:t>+ </a:t>
            </a:r>
            <a:r>
              <a:rPr lang="en-US" sz="2400" dirty="0">
                <a:solidFill>
                  <a:srgbClr val="FF0000"/>
                </a:solidFill>
              </a:rPr>
              <a:t>name</a:t>
            </a:r>
            <a:r>
              <a:rPr lang="en-US" sz="2400" kern="2000" dirty="0">
                <a:solidFill>
                  <a:schemeClr val="accent5">
                    <a:lumMod val="75000"/>
                  </a:schemeClr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400" u="sng" kern="2000" dirty="0"/>
              <a:t>}</a:t>
            </a:r>
          </a:p>
          <a:p>
            <a:pPr marL="0" indent="0">
              <a:buNone/>
            </a:pPr>
            <a:endParaRPr lang="uk-UA" sz="2400" u="sng" kern="2000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21149714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Content Placeholder 2">
            <a:extLst>
              <a:ext uri="{FF2B5EF4-FFF2-40B4-BE49-F238E27FC236}">
                <a16:creationId xmlns:a16="http://schemas.microsoft.com/office/drawing/2014/main" id="{B95DA68F-F0D7-4537-804E-34D57BE294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r>
              <a:rPr lang="en-US" sz="2400" dirty="0">
                <a:hlinkClick r:id="rId2"/>
              </a:rPr>
              <a:t>http://learn.javascript.ru/function-basics</a:t>
            </a:r>
            <a:endParaRPr lang="uk-UA" sz="2400" dirty="0">
              <a:hlinkClick r:id="rId2"/>
            </a:endParaRPr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r>
              <a:rPr lang="en-US" sz="2400" dirty="0">
                <a:hlinkClick r:id="rId3"/>
              </a:rPr>
              <a:t>https://www.w3schools.com/js/js_functions.asp</a:t>
            </a:r>
            <a:endParaRPr lang="uk-UA" sz="24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r>
              <a:rPr lang="en-US" sz="2400" dirty="0">
                <a:hlinkClick r:id="rId4"/>
              </a:rPr>
              <a:t>https://metanit.com/web/javascript/3.1.php</a:t>
            </a:r>
            <a:endParaRPr lang="uk-UA" sz="24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uk-UA" sz="2000" dirty="0"/>
          </a:p>
          <a:p>
            <a:pPr>
              <a:lnSpc>
                <a:spcPct val="80000"/>
              </a:lnSpc>
              <a:buClr>
                <a:srgbClr val="CBCECE"/>
              </a:buClr>
              <a:defRPr/>
            </a:pPr>
            <a:endParaRPr lang="ru-RU" sz="2000" dirty="0"/>
          </a:p>
          <a:p>
            <a:pPr eaLnBrk="1" hangingPunct="1">
              <a:lnSpc>
                <a:spcPct val="80000"/>
              </a:lnSpc>
              <a:buClr>
                <a:srgbClr val="CBCECE"/>
              </a:buClr>
              <a:buFont typeface="Calibri" panose="020F0502020204030204" pitchFamily="34" charset="0"/>
              <a:buNone/>
              <a:defRPr/>
            </a:pPr>
            <a:endParaRPr lang="en-US" altLang="en-US" sz="2000" dirty="0"/>
          </a:p>
        </p:txBody>
      </p:sp>
      <p:sp>
        <p:nvSpPr>
          <p:cNvPr id="52227" name="Title 1">
            <a:extLst>
              <a:ext uri="{FF2B5EF4-FFF2-40B4-BE49-F238E27FC236}">
                <a16:creationId xmlns:a16="http://schemas.microsoft.com/office/drawing/2014/main" id="{AE5D3351-90FE-4042-8C2F-E0329C25C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32">
              <a:spcBef>
                <a:spcPts val="1000"/>
              </a:spcBef>
            </a:pPr>
            <a:r>
              <a:rPr lang="en-US" sz="3600" b="1" dirty="0">
                <a:solidFill>
                  <a:schemeClr val="accent4">
                    <a:lumMod val="10000"/>
                  </a:schemeClr>
                </a:solidFill>
              </a:rPr>
              <a:t>Useful links</a:t>
            </a:r>
          </a:p>
        </p:txBody>
      </p:sp>
    </p:spTree>
    <p:extLst>
      <p:ext uri="{BB962C8B-B14F-4D97-AF65-F5344CB8AC3E}">
        <p14:creationId xmlns:p14="http://schemas.microsoft.com/office/powerpoint/2010/main" val="11609068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DE2274-F6F9-4508-9783-A9EA962A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91" y="404037"/>
            <a:ext cx="12054884" cy="6453962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755334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233492"/>
            <a:ext cx="11494709" cy="5518181"/>
          </a:xfrm>
        </p:spPr>
        <p:txBody>
          <a:bodyPr rtlCol="0">
            <a:normAutofit/>
          </a:bodyPr>
          <a:lstStyle/>
          <a:p>
            <a:pPr algn="just"/>
            <a:r>
              <a:rPr lang="en-US" sz="2400" dirty="0">
                <a:ln w="0"/>
                <a:cs typeface="Times New Roman" panose="02020603050405020304" pitchFamily="18" charset="0"/>
              </a:rPr>
              <a:t>JavaScript loops are used to repeatedly run a block of code - until a certain condition is met.</a:t>
            </a:r>
          </a:p>
          <a:p>
            <a:pPr algn="just"/>
            <a:r>
              <a:rPr lang="en-US" sz="2400" dirty="0">
                <a:cs typeface="Arial" panose="020B0604020202020204" pitchFamily="34" charset="0"/>
              </a:rPr>
              <a:t>Repeating a loop is called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iteration</a:t>
            </a:r>
            <a:r>
              <a:rPr lang="en-US" sz="2400" dirty="0">
                <a:cs typeface="Arial" panose="020B0604020202020204" pitchFamily="34" charset="0"/>
              </a:rPr>
              <a:t>. To control the number of iterations, use </a:t>
            </a:r>
            <a:r>
              <a:rPr lang="en-US" sz="2400" b="1" dirty="0">
                <a:solidFill>
                  <a:srgbClr val="7030A0"/>
                </a:solidFill>
                <a:cs typeface="Arial" panose="020B0604020202020204" pitchFamily="34" charset="0"/>
              </a:rPr>
              <a:t>counters</a:t>
            </a:r>
            <a:r>
              <a:rPr lang="en-US" sz="2400" dirty="0">
                <a:cs typeface="Arial" panose="020B0604020202020204" pitchFamily="34" charset="0"/>
              </a:rPr>
              <a:t>, these are ordinary variables.</a:t>
            </a:r>
            <a:endParaRPr lang="en-US" sz="2400" dirty="0">
              <a:ln w="0"/>
              <a:cs typeface="Times New Roman" panose="02020603050405020304" pitchFamily="18" charset="0"/>
            </a:endParaRPr>
          </a:p>
          <a:p>
            <a:endParaRPr lang="en-US" sz="2400" dirty="0"/>
          </a:p>
          <a:p>
            <a:r>
              <a:rPr lang="en-US" sz="2400" dirty="0"/>
              <a:t>JavaScript supports different kinds of loops:</a:t>
            </a:r>
          </a:p>
          <a:p>
            <a:r>
              <a:rPr lang="en-US" sz="2400" dirty="0"/>
              <a:t>   -  </a:t>
            </a:r>
            <a:r>
              <a:rPr lang="en-US" sz="2400" b="1" dirty="0">
                <a:solidFill>
                  <a:srgbClr val="7030A0"/>
                </a:solidFill>
              </a:rPr>
              <a:t>while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- loops through a block of code while a specified condition is true;</a:t>
            </a:r>
          </a:p>
          <a:p>
            <a:r>
              <a:rPr lang="en-US" sz="2400" dirty="0"/>
              <a:t>   -  </a:t>
            </a:r>
            <a:r>
              <a:rPr lang="en-US" sz="2400" b="1" dirty="0">
                <a:solidFill>
                  <a:srgbClr val="7030A0"/>
                </a:solidFill>
              </a:rPr>
              <a:t>do/while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- also loops through a block of code while a specified condition is true;</a:t>
            </a:r>
          </a:p>
          <a:p>
            <a:r>
              <a:rPr lang="en-US" sz="2400" dirty="0"/>
              <a:t>   -  </a:t>
            </a:r>
            <a:r>
              <a:rPr lang="en-US" sz="2400" b="1" dirty="0">
                <a:solidFill>
                  <a:srgbClr val="7030A0"/>
                </a:solidFill>
              </a:rPr>
              <a:t>for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- loops through a block of code a number of times;</a:t>
            </a:r>
          </a:p>
          <a:p>
            <a:r>
              <a:rPr lang="en-US" sz="2400" dirty="0"/>
              <a:t>   -  </a:t>
            </a:r>
            <a:r>
              <a:rPr lang="en-US" sz="2400" b="1" dirty="0">
                <a:solidFill>
                  <a:srgbClr val="7030A0"/>
                </a:solidFill>
              </a:rPr>
              <a:t>for/in</a:t>
            </a:r>
            <a:r>
              <a:rPr lang="en-US" sz="2400" b="1" dirty="0"/>
              <a:t> </a:t>
            </a:r>
            <a:r>
              <a:rPr lang="en-US" sz="2400" dirty="0"/>
              <a:t>- loops through the properties of an object</a:t>
            </a:r>
            <a:r>
              <a:rPr lang="uk-UA" sz="2400" dirty="0"/>
              <a:t> </a:t>
            </a:r>
            <a:r>
              <a:rPr lang="en-US" sz="2400" dirty="0"/>
              <a:t>and arrays;</a:t>
            </a:r>
          </a:p>
          <a:p>
            <a:r>
              <a:rPr lang="en-US" sz="2400" dirty="0"/>
              <a:t>   -  </a:t>
            </a:r>
            <a:r>
              <a:rPr lang="en-US" sz="2400" b="1" dirty="0">
                <a:solidFill>
                  <a:srgbClr val="7030A0"/>
                </a:solidFill>
              </a:rPr>
              <a:t>for/of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- loops through the values of an </a:t>
            </a:r>
            <a:r>
              <a:rPr lang="en-US" sz="2400" dirty="0" err="1"/>
              <a:t>iterable</a:t>
            </a:r>
            <a:r>
              <a:rPr lang="en-US" sz="2400" dirty="0"/>
              <a:t> object.</a:t>
            </a:r>
          </a:p>
          <a:p>
            <a:pPr algn="just"/>
            <a:endParaRPr lang="en-US" sz="2400" dirty="0">
              <a:ln w="0"/>
              <a:cs typeface="Times New Roman" panose="02020603050405020304" pitchFamily="18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Proxima Nova Black" charset="0"/>
              </a:rPr>
              <a:t>JavaScript  loops</a:t>
            </a:r>
            <a:br>
              <a:rPr lang="en-US" b="1" dirty="0">
                <a:latin typeface="Proxima Nova Black" charset="0"/>
              </a:rPr>
            </a:br>
            <a:endParaRPr lang="en-US" b="1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716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105896"/>
            <a:ext cx="11494709" cy="5635145"/>
          </a:xfrm>
        </p:spPr>
        <p:txBody>
          <a:bodyPr rtlCol="0">
            <a:noAutofit/>
          </a:bodyPr>
          <a:lstStyle/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</a:pPr>
            <a:r>
              <a:rPr lang="en-US" sz="2400" dirty="0"/>
              <a:t>The </a:t>
            </a:r>
            <a:r>
              <a:rPr lang="en-US" sz="2400" b="1" dirty="0">
                <a:solidFill>
                  <a:srgbClr val="7030A0"/>
                </a:solidFill>
              </a:rPr>
              <a:t>while</a:t>
            </a:r>
            <a:r>
              <a:rPr lang="en-US" sz="2400" dirty="0"/>
              <a:t> loop has the following syntax </a:t>
            </a:r>
            <a:r>
              <a:rPr lang="ru-RU" sz="2400" dirty="0"/>
              <a:t>:</a:t>
            </a:r>
            <a:endParaRPr lang="en-US" sz="2400" dirty="0"/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400" dirty="0">
                <a:cs typeface="Times New Roman" panose="02020603050405020304" pitchFamily="18" charset="0"/>
              </a:rPr>
              <a:t>				</a:t>
            </a:r>
            <a:r>
              <a:rPr lang="ru-RU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while</a:t>
            </a:r>
            <a:r>
              <a:rPr lang="ru-RU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dirty="0" err="1">
                <a:latin typeface="Consolas" pitchFamily="49" charset="0"/>
                <a:cs typeface="Consolas" pitchFamily="49" charset="0"/>
              </a:rPr>
              <a:t>condition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) { 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    		   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code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		 		   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also called "loop body"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 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		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}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400" dirty="0"/>
              <a:t>Code from the loop body is executed while the </a:t>
            </a:r>
            <a:r>
              <a:rPr lang="en-US" sz="2400" i="1" dirty="0"/>
              <a:t>condition</a:t>
            </a:r>
            <a:r>
              <a:rPr lang="en-US" sz="2400" dirty="0"/>
              <a:t> is true.</a:t>
            </a:r>
            <a:r>
              <a:rPr lang="ru-RU" sz="2400" dirty="0"/>
              <a:t>.</a:t>
            </a:r>
            <a:endParaRPr lang="en-US" sz="2400" dirty="0"/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uk-UA" sz="2400" dirty="0">
              <a:cs typeface="Times New Roman" panose="02020603050405020304" pitchFamily="18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400" dirty="0">
                <a:cs typeface="Times New Roman" panose="02020603050405020304" pitchFamily="18" charset="0"/>
              </a:rPr>
              <a:t>Example: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400" dirty="0">
                <a:cs typeface="Times New Roman" panose="02020603050405020304" pitchFamily="18" charset="0"/>
              </a:rPr>
              <a:t>	</a:t>
            </a:r>
            <a:r>
              <a:rPr lang="en-US" altLang="uk-UA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altLang="uk-UA" dirty="0">
                <a:latin typeface="Consolas" pitchFamily="49" charset="0"/>
                <a:cs typeface="Consolas" pitchFamily="49" charset="0"/>
              </a:rPr>
              <a:t>i = 0;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dirty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uk-UA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while</a:t>
            </a:r>
            <a:r>
              <a:rPr lang="en-US" altLang="uk-UA" dirty="0">
                <a:latin typeface="Consolas" pitchFamily="49" charset="0"/>
                <a:cs typeface="Consolas" pitchFamily="49" charset="0"/>
              </a:rPr>
              <a:t> (i &lt; 3) {    </a:t>
            </a:r>
            <a:r>
              <a:rPr lang="en-US" altLang="uk-UA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prints 0, then 1, then 2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dirty="0"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uk-UA" dirty="0">
                <a:latin typeface="Consolas" pitchFamily="49" charset="0"/>
                <a:cs typeface="Consolas" pitchFamily="49" charset="0"/>
              </a:rPr>
              <a:t>	    </a:t>
            </a:r>
            <a:r>
              <a:rPr lang="en-US" altLang="uk-UA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altLang="uk-UA" dirty="0">
                <a:latin typeface="Consolas" pitchFamily="49" charset="0"/>
                <a:cs typeface="Consolas" pitchFamily="49" charset="0"/>
              </a:rPr>
              <a:t>( i );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dirty="0">
                <a:latin typeface="Consolas" pitchFamily="49" charset="0"/>
                <a:cs typeface="Consolas" pitchFamily="49" charset="0"/>
              </a:rPr>
              <a:t> 	    i++;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dirty="0">
                <a:latin typeface="Consolas" pitchFamily="49" charset="0"/>
                <a:cs typeface="Consolas" pitchFamily="49" charset="0"/>
              </a:rPr>
              <a:t>	}</a:t>
            </a:r>
            <a:endParaRPr lang="uk-UA" altLang="uk-UA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Proxima Nova Black" charset="0"/>
              </a:rPr>
              <a:t>While loop</a:t>
            </a:r>
            <a:endParaRPr lang="en-US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118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2858" y="1105896"/>
            <a:ext cx="11494709" cy="5635145"/>
          </a:xfrm>
        </p:spPr>
        <p:txBody>
          <a:bodyPr rtlCol="0">
            <a:noAutofit/>
          </a:bodyPr>
          <a:lstStyle/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</a:pPr>
            <a:r>
              <a:rPr lang="en-US" sz="2400" dirty="0"/>
              <a:t>The  </a:t>
            </a:r>
            <a:r>
              <a:rPr lang="en-US" sz="2400" b="1" dirty="0" err="1">
                <a:solidFill>
                  <a:srgbClr val="7030A0"/>
                </a:solidFill>
              </a:rPr>
              <a:t>do..while</a:t>
            </a:r>
            <a:r>
              <a:rPr lang="en-US" sz="2400" b="1" dirty="0">
                <a:solidFill>
                  <a:srgbClr val="7030A0"/>
                </a:solidFill>
              </a:rPr>
              <a:t>  </a:t>
            </a:r>
            <a:r>
              <a:rPr lang="en-US" sz="2400" dirty="0"/>
              <a:t>loop has the following syntax</a:t>
            </a:r>
            <a:r>
              <a:rPr lang="ru-RU" sz="2400" dirty="0"/>
              <a:t>:</a:t>
            </a:r>
            <a:endParaRPr lang="en-US" sz="2400" dirty="0"/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400" dirty="0">
                <a:cs typeface="Times New Roman" panose="02020603050405020304" pitchFamily="18" charset="0"/>
              </a:rPr>
              <a:t>				</a:t>
            </a:r>
            <a:r>
              <a:rPr lang="en-US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do</a:t>
            </a:r>
            <a:r>
              <a:rPr lang="ru-RU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{ 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    		      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//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loop body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		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}</a:t>
            </a:r>
            <a:r>
              <a:rPr lang="ru-RU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b="1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while</a:t>
            </a:r>
            <a:r>
              <a:rPr lang="ru-RU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(</a:t>
            </a:r>
            <a:r>
              <a:rPr lang="ru-RU" dirty="0" err="1">
                <a:latin typeface="Consolas" pitchFamily="49" charset="0"/>
                <a:cs typeface="Consolas" pitchFamily="49" charset="0"/>
              </a:rPr>
              <a:t>condition</a:t>
            </a:r>
            <a:r>
              <a:rPr lang="ru-RU" dirty="0">
                <a:latin typeface="Consolas" pitchFamily="49" charset="0"/>
                <a:cs typeface="Consolas" pitchFamily="49" charset="0"/>
              </a:rPr>
              <a:t>)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400" dirty="0"/>
              <a:t>Code from the loop body is executed as long as the condition </a:t>
            </a:r>
            <a:r>
              <a:rPr lang="en-US" sz="2400" i="1" dirty="0" err="1"/>
              <a:t>condition</a:t>
            </a:r>
            <a:r>
              <a:rPr lang="en-US" sz="2400" dirty="0"/>
              <a:t> is true.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400" dirty="0"/>
              <a:t>This form of syntax is justified if you want the </a:t>
            </a:r>
            <a:r>
              <a:rPr lang="en-US" sz="2400" b="1" dirty="0">
                <a:solidFill>
                  <a:srgbClr val="7030A0"/>
                </a:solidFill>
              </a:rPr>
              <a:t>loop body to be executed at least once</a:t>
            </a:r>
            <a:r>
              <a:rPr lang="en-US" sz="2400" dirty="0"/>
              <a:t>, even if the condition is false.</a:t>
            </a:r>
            <a:endParaRPr lang="en-US" altLang="uk-UA" sz="2400" dirty="0">
              <a:cs typeface="Times New Roman" panose="02020603050405020304" pitchFamily="18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400" dirty="0">
                <a:cs typeface="Times New Roman" panose="02020603050405020304" pitchFamily="18" charset="0"/>
              </a:rPr>
              <a:t>Example: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400" dirty="0">
                <a:cs typeface="Times New Roman" panose="02020603050405020304" pitchFamily="18" charset="0"/>
              </a:rPr>
              <a:t>	</a:t>
            </a:r>
            <a:r>
              <a:rPr lang="en-US" altLang="uk-UA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altLang="uk-UA" dirty="0">
                <a:latin typeface="Consolas" pitchFamily="49" charset="0"/>
                <a:cs typeface="Consolas" pitchFamily="49" charset="0"/>
              </a:rPr>
              <a:t>i = 0;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dirty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uk-UA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do</a:t>
            </a:r>
            <a:r>
              <a:rPr lang="en-US" altLang="uk-UA" dirty="0">
                <a:latin typeface="Consolas" pitchFamily="49" charset="0"/>
                <a:cs typeface="Consolas" pitchFamily="49" charset="0"/>
              </a:rPr>
              <a:t> { </a:t>
            </a:r>
            <a:endParaRPr lang="uk-UA" altLang="uk-UA" dirty="0">
              <a:latin typeface="Consolas" pitchFamily="49" charset="0"/>
              <a:cs typeface="Consolas" pitchFamily="49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dirty="0">
                <a:latin typeface="Consolas" pitchFamily="49" charset="0"/>
                <a:cs typeface="Consolas" pitchFamily="49" charset="0"/>
              </a:rPr>
              <a:t>  </a:t>
            </a:r>
            <a:r>
              <a:rPr lang="en-US" altLang="uk-UA" dirty="0">
                <a:latin typeface="Consolas" pitchFamily="49" charset="0"/>
                <a:cs typeface="Consolas" pitchFamily="49" charset="0"/>
              </a:rPr>
              <a:t>	   </a:t>
            </a:r>
            <a:r>
              <a:rPr lang="en-US" altLang="uk-UA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alert</a:t>
            </a:r>
            <a:r>
              <a:rPr lang="en-US" altLang="uk-UA" dirty="0">
                <a:latin typeface="Consolas" pitchFamily="49" charset="0"/>
                <a:cs typeface="Consolas" pitchFamily="49" charset="0"/>
              </a:rPr>
              <a:t>( i );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dirty="0">
                <a:latin typeface="Consolas" pitchFamily="49" charset="0"/>
                <a:cs typeface="Consolas" pitchFamily="49" charset="0"/>
              </a:rPr>
              <a:t> 	   i++;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dirty="0">
                <a:latin typeface="Consolas" pitchFamily="49" charset="0"/>
                <a:cs typeface="Consolas" pitchFamily="49" charset="0"/>
              </a:rPr>
              <a:t>	} </a:t>
            </a:r>
            <a:r>
              <a:rPr lang="en-US" altLang="uk-UA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while</a:t>
            </a:r>
            <a:r>
              <a:rPr lang="en-US" altLang="uk-UA" dirty="0">
                <a:latin typeface="Consolas" pitchFamily="49" charset="0"/>
                <a:cs typeface="Consolas" pitchFamily="49" charset="0"/>
              </a:rPr>
              <a:t> (i &lt; 3) </a:t>
            </a:r>
            <a:endParaRPr lang="uk-UA" altLang="uk-UA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Proxima Nova Black" charset="0"/>
              </a:rPr>
              <a:t>Do..while</a:t>
            </a:r>
            <a:r>
              <a:rPr lang="en-US" b="1" dirty="0">
                <a:latin typeface="Proxima Nova Black" charset="0"/>
              </a:rPr>
              <a:t> loop</a:t>
            </a:r>
            <a:endParaRPr lang="en-US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984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060" y="776273"/>
            <a:ext cx="11982893" cy="5752104"/>
          </a:xfrm>
        </p:spPr>
        <p:txBody>
          <a:bodyPr rtlCol="0">
            <a:noAutofit/>
          </a:bodyPr>
          <a:lstStyle/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</a:pPr>
            <a:r>
              <a:rPr lang="uk-UA" altLang="uk-UA" dirty="0" err="1">
                <a:solidFill>
                  <a:srgbClr val="333333"/>
                </a:solidFill>
                <a:cs typeface="Times New Roman" panose="02020603050405020304" pitchFamily="18" charset="0"/>
              </a:rPr>
              <a:t>A </a:t>
            </a:r>
            <a:r>
              <a:rPr lang="uk-UA" altLang="uk-UA" b="1" dirty="0" err="1">
                <a:solidFill>
                  <a:srgbClr val="7030A0"/>
                </a:solidFill>
                <a:cs typeface="Times New Roman" panose="02020603050405020304" pitchFamily="18" charset="0"/>
              </a:rPr>
              <a:t>for</a:t>
            </a:r>
            <a:r>
              <a:rPr lang="uk-UA" altLang="uk-UA" dirty="0" err="1">
                <a:solidFill>
                  <a:srgbClr val="333333"/>
                </a:solidFill>
                <a:cs typeface="Times New Roman" panose="02020603050405020304" pitchFamily="18" charset="0"/>
              </a:rPr>
              <a:t> lo</a:t>
            </a:r>
            <a:r>
              <a:rPr lang="uk-UA" altLang="uk-UA" dirty="0">
                <a:solidFill>
                  <a:srgbClr val="333333"/>
                </a:solidFill>
                <a:cs typeface="Times New Roman" panose="02020603050405020304" pitchFamily="18" charset="0"/>
              </a:rPr>
              <a:t>op repeats until a specified condition evaluates to false. </a:t>
            </a:r>
            <a:r>
              <a:rPr lang="uk-UA" altLang="uk-UA" dirty="0" err="1">
                <a:solidFill>
                  <a:srgbClr val="333333"/>
                </a:solidFill>
                <a:cs typeface="Times New Roman" panose="02020603050405020304" pitchFamily="18" charset="0"/>
              </a:rPr>
              <a:t>The</a:t>
            </a:r>
            <a:r>
              <a:rPr lang="uk-UA" altLang="uk-UA" dirty="0">
                <a:solidFill>
                  <a:srgbClr val="333333"/>
                </a:solidFill>
                <a:cs typeface="Times New Roman" panose="02020603050405020304" pitchFamily="18" charset="0"/>
              </a:rPr>
              <a:t> </a:t>
            </a:r>
            <a:r>
              <a:rPr lang="uk-UA" altLang="uk-UA" dirty="0" err="1">
                <a:solidFill>
                  <a:srgbClr val="333333"/>
                </a:solidFill>
                <a:cs typeface="Times New Roman" panose="02020603050405020304" pitchFamily="18" charset="0"/>
              </a:rPr>
              <a:t>JavaScri</a:t>
            </a:r>
            <a:r>
              <a:rPr lang="uk-UA" altLang="uk-UA" dirty="0">
                <a:solidFill>
                  <a:srgbClr val="333333"/>
                </a:solidFill>
                <a:cs typeface="Times New Roman" panose="02020603050405020304" pitchFamily="18" charset="0"/>
              </a:rPr>
              <a:t>pt for loop is similar to the Java and C for loop. </a:t>
            </a:r>
            <a:r>
              <a:rPr lang="uk-UA" altLang="uk-UA" dirty="0" err="1">
                <a:solidFill>
                  <a:srgbClr val="333333"/>
                </a:solidFill>
                <a:cs typeface="Times New Roman" panose="02020603050405020304" pitchFamily="18" charset="0"/>
              </a:rPr>
              <a:t>A for stateme</a:t>
            </a:r>
            <a:r>
              <a:rPr lang="uk-UA" altLang="uk-UA" dirty="0">
                <a:solidFill>
                  <a:srgbClr val="333333"/>
                </a:solidFill>
                <a:cs typeface="Times New Roman" panose="02020603050405020304" pitchFamily="18" charset="0"/>
              </a:rPr>
              <a:t>nt looks as follows:</a:t>
            </a:r>
            <a:r>
              <a:rPr lang="uk-UA" altLang="uk-UA" dirty="0">
                <a:cs typeface="Times New Roman" panose="02020603050405020304" pitchFamily="18" charset="0"/>
              </a:rPr>
              <a:t> </a:t>
            </a:r>
            <a:endParaRPr lang="en-US" altLang="uk-UA" dirty="0">
              <a:cs typeface="Times New Roman" panose="02020603050405020304" pitchFamily="18" charset="0"/>
            </a:endParaRP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100" dirty="0">
                <a:solidFill>
                  <a:srgbClr val="333333"/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uk-UA" altLang="uk-UA" sz="2100" b="1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for</a:t>
            </a:r>
            <a:r>
              <a:rPr lang="uk-UA" altLang="uk-UA" sz="2100" b="1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uk-UA" altLang="uk-UA" sz="2100" b="1" dirty="0">
                <a:solidFill>
                  <a:srgbClr val="333333"/>
                </a:solidFill>
                <a:latin typeface="Consolas" pitchFamily="49" charset="0"/>
                <a:cs typeface="Consolas" pitchFamily="49" charset="0"/>
              </a:rPr>
              <a:t>([</a:t>
            </a:r>
            <a:r>
              <a:rPr lang="uk-UA" altLang="uk-UA" sz="2100" b="1" dirty="0" err="1">
                <a:solidFill>
                  <a:srgbClr val="333333"/>
                </a:solidFill>
                <a:latin typeface="Consolas" pitchFamily="49" charset="0"/>
                <a:cs typeface="Consolas" pitchFamily="49" charset="0"/>
              </a:rPr>
              <a:t>initialExpression</a:t>
            </a:r>
            <a:r>
              <a:rPr lang="uk-UA" altLang="uk-UA" sz="2100" b="1" dirty="0">
                <a:solidFill>
                  <a:srgbClr val="333333"/>
                </a:solidFill>
                <a:latin typeface="Consolas" pitchFamily="49" charset="0"/>
                <a:cs typeface="Consolas" pitchFamily="49" charset="0"/>
              </a:rPr>
              <a:t>]; [</a:t>
            </a:r>
            <a:r>
              <a:rPr lang="uk-UA" altLang="uk-UA" sz="2100" b="1" dirty="0" err="1">
                <a:solidFill>
                  <a:srgbClr val="333333"/>
                </a:solidFill>
                <a:latin typeface="Consolas" pitchFamily="49" charset="0"/>
                <a:cs typeface="Consolas" pitchFamily="49" charset="0"/>
              </a:rPr>
              <a:t>condition</a:t>
            </a:r>
            <a:r>
              <a:rPr lang="uk-UA" altLang="uk-UA" sz="2100" b="1" dirty="0">
                <a:solidFill>
                  <a:srgbClr val="333333"/>
                </a:solidFill>
                <a:latin typeface="Consolas" pitchFamily="49" charset="0"/>
                <a:cs typeface="Consolas" pitchFamily="49" charset="0"/>
              </a:rPr>
              <a:t>]; [</a:t>
            </a:r>
            <a:r>
              <a:rPr lang="uk-UA" altLang="uk-UA" sz="2100" b="1" dirty="0" err="1">
                <a:solidFill>
                  <a:srgbClr val="333333"/>
                </a:solidFill>
                <a:latin typeface="Consolas" pitchFamily="49" charset="0"/>
                <a:cs typeface="Consolas" pitchFamily="49" charset="0"/>
              </a:rPr>
              <a:t>incrementExpression</a:t>
            </a:r>
            <a:r>
              <a:rPr lang="uk-UA" altLang="uk-UA" sz="2100" b="1" dirty="0">
                <a:solidFill>
                  <a:srgbClr val="333333"/>
                </a:solidFill>
                <a:latin typeface="Consolas" pitchFamily="49" charset="0"/>
                <a:cs typeface="Consolas" pitchFamily="49" charset="0"/>
              </a:rPr>
              <a:t>]) </a:t>
            </a:r>
            <a:r>
              <a:rPr lang="uk-UA" altLang="uk-UA" sz="2100" b="1" dirty="0" err="1">
                <a:solidFill>
                  <a:srgbClr val="333333"/>
                </a:solidFill>
                <a:latin typeface="Consolas" pitchFamily="49" charset="0"/>
                <a:cs typeface="Consolas" pitchFamily="49" charset="0"/>
              </a:rPr>
              <a:t>statement</a:t>
            </a:r>
            <a:r>
              <a:rPr lang="uk-UA" altLang="uk-UA" sz="2100" b="1" dirty="0">
                <a:latin typeface="Consolas" pitchFamily="49" charset="0"/>
                <a:cs typeface="Consolas" pitchFamily="49" charset="0"/>
              </a:rPr>
              <a:t> </a:t>
            </a:r>
            <a:endParaRPr lang="en-US" altLang="uk-UA" sz="2100" b="1" dirty="0">
              <a:latin typeface="Consolas" pitchFamily="49" charset="0"/>
              <a:cs typeface="Consolas" pitchFamily="49" charset="0"/>
            </a:endParaRPr>
          </a:p>
          <a:p>
            <a:pPr marL="457200" indent="-457200">
              <a:spcBef>
                <a:spcPts val="1800"/>
              </a:spcBef>
              <a:buClrTx/>
              <a:buFont typeface="+mj-lt"/>
              <a:buAutoNum type="arabicPeriod"/>
            </a:pPr>
            <a:r>
              <a:rPr lang="en-US" dirty="0">
                <a:ln w="0"/>
                <a:cs typeface="Times New Roman" panose="02020603050405020304" pitchFamily="18" charset="0"/>
              </a:rPr>
              <a:t>The initializing expression </a:t>
            </a:r>
            <a:r>
              <a:rPr lang="en-US" b="1" dirty="0" err="1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initialExpression</a:t>
            </a:r>
            <a:r>
              <a:rPr lang="en-US" dirty="0">
                <a:ln w="0"/>
                <a:cs typeface="Times New Roman" panose="02020603050405020304" pitchFamily="18" charset="0"/>
              </a:rPr>
              <a:t>, if any, is executed. This expression usually initializes one or more loop counters, but the syntax allows an expression of any degree of complexity. This expression can also declare variables.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en-US" dirty="0">
                <a:ln w="0"/>
                <a:cs typeface="Times New Roman" panose="02020603050405020304" pitchFamily="18" charset="0"/>
              </a:rPr>
              <a:t>The </a:t>
            </a:r>
            <a:r>
              <a:rPr lang="en-US" b="1" dirty="0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condition</a:t>
            </a:r>
            <a:r>
              <a:rPr lang="en-US" dirty="0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 </a:t>
            </a:r>
            <a:r>
              <a:rPr lang="en-US" dirty="0">
                <a:ln w="0"/>
                <a:cs typeface="Times New Roman" panose="02020603050405020304" pitchFamily="18" charset="0"/>
              </a:rPr>
              <a:t>expression is evaluated. If the value of </a:t>
            </a:r>
            <a:r>
              <a:rPr lang="en-US" b="1" dirty="0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condition is true</a:t>
            </a:r>
            <a:r>
              <a:rPr lang="en-US" dirty="0">
                <a:ln w="0"/>
                <a:cs typeface="Times New Roman" panose="02020603050405020304" pitchFamily="18" charset="0"/>
              </a:rPr>
              <a:t>, the loop statements </a:t>
            </a:r>
            <a:r>
              <a:rPr lang="en-US" b="1" dirty="0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execute</a:t>
            </a:r>
            <a:r>
              <a:rPr lang="en-US" dirty="0">
                <a:ln w="0"/>
                <a:cs typeface="Times New Roman" panose="02020603050405020304" pitchFamily="18" charset="0"/>
              </a:rPr>
              <a:t>. If the value of </a:t>
            </a:r>
            <a:r>
              <a:rPr lang="en-US" b="1" dirty="0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condition is false</a:t>
            </a:r>
            <a:r>
              <a:rPr lang="en-US" dirty="0">
                <a:ln w="0"/>
                <a:cs typeface="Times New Roman" panose="02020603050405020304" pitchFamily="18" charset="0"/>
              </a:rPr>
              <a:t>, the for </a:t>
            </a:r>
            <a:r>
              <a:rPr lang="en-US" b="1" dirty="0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loop terminates</a:t>
            </a:r>
            <a:r>
              <a:rPr lang="en-US" dirty="0">
                <a:ln w="0"/>
                <a:cs typeface="Times New Roman" panose="02020603050405020304" pitchFamily="18" charset="0"/>
              </a:rPr>
              <a:t>. If the condition expression is omitted entirely, the condition is assumed to be true.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en-US" dirty="0">
                <a:ln w="0"/>
                <a:cs typeface="Times New Roman" panose="02020603050405020304" pitchFamily="18" charset="0"/>
              </a:rPr>
              <a:t>The </a:t>
            </a:r>
            <a:r>
              <a:rPr lang="en-US" b="1" dirty="0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statement</a:t>
            </a:r>
            <a:r>
              <a:rPr lang="en-US" dirty="0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 </a:t>
            </a:r>
            <a:r>
              <a:rPr lang="en-US" dirty="0">
                <a:ln w="0"/>
                <a:cs typeface="Times New Roman" panose="02020603050405020304" pitchFamily="18" charset="0"/>
              </a:rPr>
              <a:t>executes. To execute multiple statements, use a block statement ({ ... }) to group those statements.</a:t>
            </a:r>
          </a:p>
          <a:p>
            <a:pPr marL="457200" indent="-457200">
              <a:buClrTx/>
              <a:buFont typeface="+mj-lt"/>
              <a:buAutoNum type="arabicPeriod"/>
            </a:pPr>
            <a:r>
              <a:rPr lang="en-US" dirty="0">
                <a:ln w="0"/>
                <a:cs typeface="Times New Roman" panose="02020603050405020304" pitchFamily="18" charset="0"/>
              </a:rPr>
              <a:t>If present, the update expression </a:t>
            </a:r>
            <a:r>
              <a:rPr lang="en-US" b="1" dirty="0" err="1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incrementExpression</a:t>
            </a:r>
            <a:r>
              <a:rPr lang="en-US" dirty="0">
                <a:ln w="0"/>
                <a:solidFill>
                  <a:srgbClr val="7030A0"/>
                </a:solidFill>
                <a:cs typeface="Times New Roman" panose="02020603050405020304" pitchFamily="18" charset="0"/>
              </a:rPr>
              <a:t> </a:t>
            </a:r>
            <a:r>
              <a:rPr lang="en-US" dirty="0">
                <a:ln w="0"/>
                <a:cs typeface="Times New Roman" panose="02020603050405020304" pitchFamily="18" charset="0"/>
              </a:rPr>
              <a:t>is executed.</a:t>
            </a:r>
          </a:p>
          <a:p>
            <a:pPr marL="457200" indent="-457200">
              <a:spcAft>
                <a:spcPts val="1200"/>
              </a:spcAft>
              <a:buClrTx/>
              <a:buFont typeface="+mj-lt"/>
              <a:buAutoNum type="arabicPeriod"/>
            </a:pPr>
            <a:r>
              <a:rPr lang="en-US" dirty="0">
                <a:ln w="0"/>
                <a:cs typeface="Times New Roman" panose="02020603050405020304" pitchFamily="18" charset="0"/>
              </a:rPr>
              <a:t>Control returns to step 2.</a:t>
            </a:r>
            <a:endParaRPr lang="ru-RU" dirty="0">
              <a:ln w="0"/>
              <a:cs typeface="Times New Roman" panose="02020603050405020304" pitchFamily="18" charset="0"/>
            </a:endParaRP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dirty="0"/>
              <a:t>			</a:t>
            </a:r>
            <a:r>
              <a:rPr lang="en-US" sz="21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for</a:t>
            </a:r>
            <a:r>
              <a:rPr lang="en-US" sz="21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1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</a:t>
            </a:r>
            <a:r>
              <a:rPr lang="en-US" sz="21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100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count</a:t>
            </a:r>
            <a:r>
              <a:rPr lang="en-US" sz="2100" dirty="0">
                <a:latin typeface="Consolas" pitchFamily="49" charset="0"/>
                <a:cs typeface="Consolas" pitchFamily="49" charset="0"/>
              </a:rPr>
              <a:t> = 0; </a:t>
            </a:r>
            <a:r>
              <a:rPr lang="en-US" sz="2100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count </a:t>
            </a:r>
            <a:r>
              <a:rPr lang="en-US" sz="2100" dirty="0">
                <a:latin typeface="Consolas" pitchFamily="49" charset="0"/>
                <a:cs typeface="Consolas" pitchFamily="49" charset="0"/>
              </a:rPr>
              <a:t>&lt; 10; </a:t>
            </a:r>
            <a:r>
              <a:rPr lang="en-US" sz="2100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count</a:t>
            </a:r>
            <a:r>
              <a:rPr lang="en-US" sz="2100" dirty="0">
                <a:latin typeface="Consolas" pitchFamily="49" charset="0"/>
                <a:cs typeface="Consolas" pitchFamily="49" charset="0"/>
              </a:rPr>
              <a:t>++) { 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100" dirty="0">
                <a:latin typeface="Consolas" pitchFamily="49" charset="0"/>
                <a:cs typeface="Consolas" pitchFamily="49" charset="0"/>
              </a:rPr>
              <a:t>			  </a:t>
            </a:r>
            <a:r>
              <a:rPr lang="en-US" sz="21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2100" dirty="0">
                <a:latin typeface="Consolas" pitchFamily="49" charset="0"/>
                <a:cs typeface="Consolas" pitchFamily="49" charset="0"/>
              </a:rPr>
              <a:t>("Current Count : " + </a:t>
            </a:r>
            <a:r>
              <a:rPr lang="en-US" sz="2100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count</a:t>
            </a:r>
            <a:r>
              <a:rPr lang="en-US" sz="2100" dirty="0">
                <a:latin typeface="Consolas" pitchFamily="49" charset="0"/>
                <a:cs typeface="Consolas" pitchFamily="49" charset="0"/>
              </a:rPr>
              <a:t>);</a:t>
            </a:r>
            <a:endParaRPr lang="en-US" altLang="uk-UA" sz="2100" dirty="0">
              <a:latin typeface="Consolas" pitchFamily="49" charset="0"/>
              <a:cs typeface="Consolas" pitchFamily="49" charset="0"/>
            </a:endParaRP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100" dirty="0">
                <a:latin typeface="Consolas" pitchFamily="49" charset="0"/>
                <a:cs typeface="Consolas" pitchFamily="49" charset="0"/>
              </a:rPr>
              <a:t>			}</a:t>
            </a:r>
            <a:endParaRPr lang="uk-UA" altLang="uk-UA" sz="2100" dirty="0">
              <a:latin typeface="Consolas" pitchFamily="49" charset="0"/>
              <a:cs typeface="Consolas" pitchFamily="49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uk-UA" dirty="0">
              <a:cs typeface="Times New Roman" panose="02020603050405020304" pitchFamily="18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uk-UA" altLang="uk-UA" dirty="0">
              <a:cs typeface="Times New Roman" panose="02020603050405020304" pitchFamily="18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152384"/>
            <a:ext cx="11565619" cy="525970"/>
          </a:xfrm>
        </p:spPr>
        <p:txBody>
          <a:bodyPr/>
          <a:lstStyle/>
          <a:p>
            <a:r>
              <a:rPr lang="en-US" b="1" dirty="0">
                <a:latin typeface="Proxima Nova Black" charset="0"/>
              </a:rPr>
              <a:t>For loop</a:t>
            </a:r>
            <a:endParaRPr lang="en-US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651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060" y="776272"/>
            <a:ext cx="11982893" cy="6347541"/>
          </a:xfrm>
        </p:spPr>
        <p:txBody>
          <a:bodyPr rtlCol="0">
            <a:noAutofit/>
          </a:bodyPr>
          <a:lstStyle/>
          <a:p>
            <a:pPr marL="0" lvl="1" algn="just" defTabSz="360000"/>
            <a:r>
              <a:rPr lang="en-US" dirty="0">
                <a:cs typeface="Arial" panose="020B0604020202020204" pitchFamily="34" charset="0"/>
              </a:rPr>
              <a:t>The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for in </a:t>
            </a:r>
            <a:r>
              <a:rPr lang="en-US" dirty="0">
                <a:cs typeface="Arial" panose="020B0604020202020204" pitchFamily="34" charset="0"/>
              </a:rPr>
              <a:t>construct is designed to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iterate over arrays and objects</a:t>
            </a:r>
            <a:r>
              <a:rPr lang="ru-RU" dirty="0">
                <a:cs typeface="Arial" panose="020B0604020202020204" pitchFamily="34" charset="0"/>
              </a:rPr>
              <a:t>:</a:t>
            </a:r>
          </a:p>
          <a:p>
            <a:pPr marL="914306" lvl="3" defTabSz="360000"/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cities = ["Rome", "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Lviv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", "Warsaw"];</a:t>
            </a:r>
          </a:p>
          <a:p>
            <a:pPr marL="914306" lvl="3" defTabSz="360000"/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for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i </a:t>
            </a:r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in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cities) { 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run 3 times</a:t>
            </a:r>
            <a:endParaRPr lang="ru-RU" sz="19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ru-RU" sz="19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(cities[i]);</a:t>
            </a:r>
          </a:p>
          <a:p>
            <a:pPr marL="914306" lvl="3" defTabSz="360000">
              <a:spcAft>
                <a:spcPts val="1200"/>
              </a:spcAft>
            </a:pPr>
            <a:r>
              <a:rPr lang="en-US" sz="1900" dirty="0">
                <a:latin typeface="Consolas" pitchFamily="49" charset="0"/>
                <a:cs typeface="Consolas" pitchFamily="49" charset="0"/>
              </a:rPr>
              <a:t>}</a:t>
            </a:r>
            <a:endParaRPr lang="en-US" dirty="0">
              <a:cs typeface="Arial" panose="020B0604020202020204" pitchFamily="34" charset="0"/>
            </a:endParaRPr>
          </a:p>
          <a:p>
            <a:pPr marL="0" lvl="1" algn="just" defTabSz="360000"/>
            <a:r>
              <a:rPr lang="en-US" dirty="0">
                <a:cs typeface="Arial" panose="020B0604020202020204" pitchFamily="34" charset="0"/>
              </a:rPr>
              <a:t>Similar actions can be done with 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for</a:t>
            </a:r>
            <a:r>
              <a:rPr lang="en-US" dirty="0">
                <a:cs typeface="Arial" panose="020B0604020202020204" pitchFamily="34" charset="0"/>
              </a:rPr>
              <a:t>:</a:t>
            </a:r>
          </a:p>
          <a:p>
            <a:pPr marL="914306" lvl="3" defTabSz="360000"/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cities = ["Rome", "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Lviv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", "Warsaw"];</a:t>
            </a:r>
          </a:p>
          <a:p>
            <a:pPr marL="914306" lvl="3" defTabSz="360000"/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for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i = 0; i &lt; 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cities.length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; i++) {  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run 3 times</a:t>
            </a:r>
            <a:endParaRPr lang="ru-RU" sz="1900" dirty="0">
              <a:solidFill>
                <a:srgbClr val="00B050"/>
              </a:solidFill>
              <a:latin typeface="Consolas" pitchFamily="49" charset="0"/>
              <a:cs typeface="Consolas" pitchFamily="49" charset="0"/>
            </a:endParaRPr>
          </a:p>
          <a:p>
            <a:pPr marL="914306" lvl="3" defTabSz="360000"/>
            <a:r>
              <a:rPr lang="ru-RU" sz="19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(cities[i]);</a:t>
            </a:r>
          </a:p>
          <a:p>
            <a:pPr marL="914306" lvl="3" defTabSz="360000"/>
            <a:r>
              <a:rPr lang="en-US" sz="19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0" lvl="1" algn="just" defTabSz="360000"/>
            <a:r>
              <a:rPr lang="en-US" dirty="0">
                <a:cs typeface="Arial" panose="020B0604020202020204" pitchFamily="34" charset="0"/>
              </a:rPr>
              <a:t>The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for</a:t>
            </a:r>
            <a:r>
              <a:rPr lang="en-US" dirty="0">
                <a:cs typeface="Arial" panose="020B0604020202020204" pitchFamily="34" charset="0"/>
              </a:rPr>
              <a:t> construct is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more flexible than for in</a:t>
            </a:r>
            <a:r>
              <a:rPr lang="en-US" dirty="0">
                <a:cs typeface="Arial" panose="020B0604020202020204" pitchFamily="34" charset="0"/>
              </a:rPr>
              <a:t>. The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for in </a:t>
            </a:r>
            <a:r>
              <a:rPr lang="en-US" dirty="0">
                <a:cs typeface="Arial" panose="020B0604020202020204" pitchFamily="34" charset="0"/>
              </a:rPr>
              <a:t>construct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sequentially</a:t>
            </a:r>
            <a:r>
              <a:rPr lang="en-US" dirty="0">
                <a:solidFill>
                  <a:srgbClr val="7030A0"/>
                </a:solidFill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retrieves the elements of the array and </a:t>
            </a:r>
            <a:r>
              <a:rPr lang="en-US" b="1" dirty="0">
                <a:solidFill>
                  <a:srgbClr val="7030A0"/>
                </a:solidFill>
                <a:cs typeface="Arial" panose="020B0604020202020204" pitchFamily="34" charset="0"/>
              </a:rPr>
              <a:t>does not allow them to be modified</a:t>
            </a:r>
            <a:r>
              <a:rPr lang="en-US" dirty="0">
                <a:cs typeface="Arial" panose="020B0604020202020204" pitchFamily="34" charset="0"/>
              </a:rPr>
              <a:t>. In for, you can jump several elements forward depending on the step of the counter and change the elements</a:t>
            </a:r>
            <a:r>
              <a:rPr lang="ru-RU" dirty="0">
                <a:cs typeface="Arial" panose="020B0604020202020204" pitchFamily="34" charset="0"/>
              </a:rPr>
              <a:t>:</a:t>
            </a:r>
          </a:p>
          <a:p>
            <a:pPr marL="914306" lvl="3" defTabSz="360000"/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cities = ["Rome", "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Lviv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", "Warsaw"];</a:t>
            </a:r>
          </a:p>
          <a:p>
            <a:pPr marL="914306" lvl="3" defTabSz="360000"/>
            <a:r>
              <a:rPr lang="en-US" sz="19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for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i = 0; i &lt; </a:t>
            </a:r>
            <a:r>
              <a:rPr lang="en-US" sz="1900" dirty="0" err="1">
                <a:latin typeface="Consolas" pitchFamily="49" charset="0"/>
                <a:cs typeface="Consolas" pitchFamily="49" charset="0"/>
              </a:rPr>
              <a:t>cities.length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; i += 2) {</a:t>
            </a:r>
          </a:p>
          <a:p>
            <a:pPr marL="914306" lvl="3" defTabSz="360000"/>
            <a:r>
              <a:rPr lang="en-US" sz="1900" dirty="0">
                <a:latin typeface="Consolas" pitchFamily="49" charset="0"/>
                <a:cs typeface="Consolas" pitchFamily="49" charset="0"/>
              </a:rPr>
              <a:t>   cities[i] = cities[i] + "!";</a:t>
            </a:r>
          </a:p>
          <a:p>
            <a:pPr marL="914306" lvl="3" defTabSz="360000"/>
            <a:r>
              <a:rPr lang="en-US" sz="19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914306" lvl="3" defTabSz="360000"/>
            <a:r>
              <a:rPr lang="en-US" sz="19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console.log</a:t>
            </a:r>
            <a:r>
              <a:rPr lang="en-US" sz="1900" dirty="0">
                <a:latin typeface="Consolas" pitchFamily="49" charset="0"/>
                <a:cs typeface="Consolas" pitchFamily="49" charset="0"/>
              </a:rPr>
              <a:t>(cities); </a:t>
            </a:r>
            <a:endParaRPr lang="ru-RU" dirty="0">
              <a:cs typeface="Courier New" panose="02070309020205020404" pitchFamily="49" charset="0"/>
            </a:endParaRP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152384"/>
            <a:ext cx="11565619" cy="525970"/>
          </a:xfrm>
        </p:spPr>
        <p:txBody>
          <a:bodyPr/>
          <a:lstStyle/>
          <a:p>
            <a:r>
              <a:rPr lang="en-US" b="1" dirty="0">
                <a:latin typeface="Proxima Nova Black" charset="0"/>
              </a:rPr>
              <a:t>For in</a:t>
            </a:r>
            <a:endParaRPr lang="en-US" dirty="0">
              <a:latin typeface="Proxima Nova Black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168502" y="6478063"/>
            <a:ext cx="5369441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306" lvl="3" defTabSz="360000"/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// ["Rome</a:t>
            </a:r>
            <a:r>
              <a:rPr lang="uk-UA" sz="19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!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", "</a:t>
            </a:r>
            <a:r>
              <a:rPr lang="en-US" sz="1900" dirty="0" err="1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Lviv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", "Warsaw</a:t>
            </a:r>
            <a:r>
              <a:rPr lang="uk-UA" sz="19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!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"]</a:t>
            </a:r>
            <a:endParaRPr lang="ru-RU" sz="1900" dirty="0">
              <a:solidFill>
                <a:schemeClr val="bg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590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2A46A0C8-8743-44F3-ADA4-31065EC466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2651" y="776272"/>
            <a:ext cx="11855302" cy="6347541"/>
          </a:xfrm>
        </p:spPr>
        <p:txBody>
          <a:bodyPr rtlCol="0">
            <a:noAutofit/>
          </a:bodyPr>
          <a:lstStyle/>
          <a:p>
            <a:r>
              <a:rPr lang="en-US" dirty="0"/>
              <a:t>The JavaScript </a:t>
            </a:r>
            <a:r>
              <a:rPr lang="en-US" b="1" dirty="0">
                <a:solidFill>
                  <a:srgbClr val="7030A0"/>
                </a:solidFill>
              </a:rPr>
              <a:t>for of </a:t>
            </a:r>
            <a:r>
              <a:rPr lang="en-US" dirty="0"/>
              <a:t>statement loops through the </a:t>
            </a:r>
            <a:r>
              <a:rPr lang="en-US" b="1" dirty="0">
                <a:solidFill>
                  <a:srgbClr val="7030A0"/>
                </a:solidFill>
              </a:rPr>
              <a:t>values</a:t>
            </a:r>
            <a:r>
              <a:rPr lang="en-US" dirty="0"/>
              <a:t> of an </a:t>
            </a:r>
            <a:r>
              <a:rPr lang="en-US" b="1" dirty="0" err="1">
                <a:solidFill>
                  <a:srgbClr val="7030A0"/>
                </a:solidFill>
              </a:rPr>
              <a:t>iterable</a:t>
            </a:r>
            <a:r>
              <a:rPr lang="en-US" b="1" dirty="0">
                <a:solidFill>
                  <a:srgbClr val="7030A0"/>
                </a:solidFill>
              </a:rPr>
              <a:t> objects</a:t>
            </a:r>
            <a:r>
              <a:rPr lang="en-US" dirty="0"/>
              <a:t>.</a:t>
            </a:r>
          </a:p>
          <a:p>
            <a:r>
              <a:rPr lang="en-US" b="1" dirty="0">
                <a:solidFill>
                  <a:srgbClr val="7030A0"/>
                </a:solidFill>
              </a:rPr>
              <a:t>for of </a:t>
            </a:r>
            <a:r>
              <a:rPr lang="en-US" dirty="0"/>
              <a:t>lets you loop over data structures that are </a:t>
            </a:r>
            <a:r>
              <a:rPr lang="en-US" dirty="0" err="1"/>
              <a:t>iterable</a:t>
            </a:r>
            <a:r>
              <a:rPr lang="en-US" dirty="0"/>
              <a:t> such as Arrays, Strings, Maps, </a:t>
            </a:r>
            <a:r>
              <a:rPr lang="en-US" dirty="0" err="1"/>
              <a:t>NodeLists</a:t>
            </a:r>
            <a:r>
              <a:rPr lang="en-US" dirty="0"/>
              <a:t>, and more.</a:t>
            </a:r>
          </a:p>
          <a:p>
            <a:pPr>
              <a:spcAft>
                <a:spcPts val="600"/>
              </a:spcAft>
            </a:pPr>
            <a:r>
              <a:rPr lang="en-US" dirty="0"/>
              <a:t>The </a:t>
            </a:r>
            <a:r>
              <a:rPr lang="en-US" b="1" dirty="0">
                <a:solidFill>
                  <a:srgbClr val="7030A0"/>
                </a:solidFill>
              </a:rPr>
              <a:t>for of </a:t>
            </a:r>
            <a:r>
              <a:rPr lang="en-US" dirty="0"/>
              <a:t>loop has the following syntax:</a:t>
            </a:r>
          </a:p>
          <a:p>
            <a:pPr lvl="3"/>
            <a:r>
              <a:rPr lang="en-US" sz="20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      for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(</a:t>
            </a:r>
            <a:r>
              <a:rPr lang="en-US" sz="2000" b="1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of</a:t>
            </a:r>
            <a:r>
              <a:rPr lang="en-US" sz="20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i="1" dirty="0" err="1">
                <a:latin typeface="Consolas" pitchFamily="49" charset="0"/>
                <a:cs typeface="Consolas" pitchFamily="49" charset="0"/>
              </a:rPr>
              <a:t>iterable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 {</a:t>
            </a:r>
            <a:br>
              <a:rPr lang="en-US" sz="2000" dirty="0">
                <a:latin typeface="Consolas" pitchFamily="49" charset="0"/>
                <a:cs typeface="Consolas" pitchFamily="49" charset="0"/>
              </a:rPr>
            </a:br>
            <a:r>
              <a:rPr lang="en-US" sz="2000" dirty="0">
                <a:latin typeface="Consolas" pitchFamily="49" charset="0"/>
                <a:cs typeface="Consolas" pitchFamily="49" charset="0"/>
              </a:rPr>
              <a:t>         // </a:t>
            </a:r>
            <a:r>
              <a:rPr lang="en-US" sz="2000" i="1" dirty="0" err="1">
                <a:latin typeface="Consolas" pitchFamily="49" charset="0"/>
                <a:cs typeface="Consolas" pitchFamily="49" charset="0"/>
              </a:rPr>
              <a:t>covariablede</a:t>
            </a:r>
            <a:br>
              <a:rPr lang="en-US" sz="2000" dirty="0">
                <a:latin typeface="Consolas" pitchFamily="49" charset="0"/>
                <a:cs typeface="Consolas" pitchFamily="49" charset="0"/>
              </a:rPr>
            </a:br>
            <a:r>
              <a:rPr lang="en-US" sz="2000" dirty="0">
                <a:latin typeface="Consolas" pitchFamily="49" charset="0"/>
                <a:cs typeface="Consolas" pitchFamily="49" charset="0"/>
              </a:rPr>
              <a:t>       }</a:t>
            </a:r>
          </a:p>
          <a:p>
            <a:r>
              <a:rPr lang="en-US" i="1" dirty="0"/>
              <a:t>variable</a:t>
            </a:r>
            <a:r>
              <a:rPr lang="en-US" dirty="0"/>
              <a:t> - for every iteration the value of the next property is assigned to the variable. </a:t>
            </a:r>
            <a:r>
              <a:rPr lang="en-US" i="1" dirty="0"/>
              <a:t>Variable</a:t>
            </a:r>
            <a:r>
              <a:rPr lang="en-US" dirty="0"/>
              <a:t> can be declared with </a:t>
            </a:r>
            <a:r>
              <a:rPr lang="en-US" i="1" dirty="0" err="1"/>
              <a:t>const</a:t>
            </a:r>
            <a:r>
              <a:rPr lang="en-US" dirty="0"/>
              <a:t>, </a:t>
            </a:r>
            <a:r>
              <a:rPr lang="en-US" i="1" dirty="0"/>
              <a:t>let</a:t>
            </a:r>
            <a:r>
              <a:rPr lang="en-US" dirty="0"/>
              <a:t>, or </a:t>
            </a:r>
            <a:r>
              <a:rPr lang="en-US" i="1" dirty="0"/>
              <a:t>var</a:t>
            </a:r>
            <a:r>
              <a:rPr lang="en-US" dirty="0"/>
              <a:t>.</a:t>
            </a:r>
          </a:p>
          <a:p>
            <a:pPr>
              <a:spcAft>
                <a:spcPts val="1200"/>
              </a:spcAft>
            </a:pPr>
            <a:r>
              <a:rPr lang="en-US" i="1" dirty="0" err="1"/>
              <a:t>iterable</a:t>
            </a:r>
            <a:r>
              <a:rPr lang="en-US" dirty="0"/>
              <a:t> - an object that has </a:t>
            </a:r>
            <a:r>
              <a:rPr lang="en-US" dirty="0" err="1"/>
              <a:t>iterable</a:t>
            </a:r>
            <a:r>
              <a:rPr lang="en-US" dirty="0"/>
              <a:t> properties.</a:t>
            </a:r>
          </a:p>
          <a:p>
            <a:pPr lvl="0"/>
            <a:r>
              <a:rPr lang="en-US" altLang="uk-UA" sz="2000" dirty="0">
                <a:cs typeface="Times New Roman" panose="02020603050405020304" pitchFamily="18" charset="0"/>
              </a:rPr>
              <a:t>Example:</a:t>
            </a:r>
            <a:endParaRPr lang="en-US" dirty="0"/>
          </a:p>
          <a:p>
            <a:pPr lvl="1"/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str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= 'Message';</a:t>
            </a:r>
            <a:br>
              <a:rPr lang="en-US" sz="2000" dirty="0">
                <a:latin typeface="Consolas" pitchFamily="49" charset="0"/>
                <a:cs typeface="Consolas" pitchFamily="49" charset="0"/>
              </a:rPr>
            </a:br>
            <a:r>
              <a:rPr lang="en-US" sz="2000" dirty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let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a;</a:t>
            </a:r>
            <a:br>
              <a:rPr lang="en-US" sz="2000" dirty="0">
                <a:latin typeface="Consolas" pitchFamily="49" charset="0"/>
                <a:cs typeface="Consolas" pitchFamily="49" charset="0"/>
              </a:rPr>
            </a:br>
            <a:br>
              <a:rPr lang="en-US" sz="2000" dirty="0">
                <a:latin typeface="Consolas" pitchFamily="49" charset="0"/>
                <a:cs typeface="Consolas" pitchFamily="49" charset="0"/>
              </a:rPr>
            </a:br>
            <a:r>
              <a:rPr lang="en-US" sz="20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(a </a:t>
            </a:r>
            <a:r>
              <a:rPr lang="en-US" sz="20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of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str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) {</a:t>
            </a:r>
            <a:br>
              <a:rPr lang="en-US" sz="2000" dirty="0">
                <a:latin typeface="Consolas" pitchFamily="49" charset="0"/>
                <a:cs typeface="Consolas" pitchFamily="49" charset="0"/>
              </a:rPr>
            </a:br>
            <a:r>
              <a:rPr lang="en-US" sz="2000" dirty="0">
                <a:latin typeface="Consolas" pitchFamily="49" charset="0"/>
                <a:cs typeface="Consolas" pitchFamily="49" charset="0"/>
              </a:rPr>
              <a:t>  </a:t>
            </a:r>
            <a:r>
              <a:rPr lang="en-US" sz="2000" dirty="0" err="1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document.write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(a + "&lt;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br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&gt;");</a:t>
            </a:r>
            <a:br>
              <a:rPr lang="en-US" sz="2000" dirty="0">
                <a:latin typeface="Consolas" pitchFamily="49" charset="0"/>
                <a:cs typeface="Consolas" pitchFamily="49" charset="0"/>
              </a:rPr>
            </a:br>
            <a:r>
              <a:rPr lang="en-US" sz="20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8435" name="Title 1">
            <a:extLst>
              <a:ext uri="{FF2B5EF4-FFF2-40B4-BE49-F238E27FC236}">
                <a16:creationId xmlns:a16="http://schemas.microsoft.com/office/drawing/2014/main" id="{E651A6C7-F2C8-4961-8B1A-25705A6B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9" y="152384"/>
            <a:ext cx="11565619" cy="525970"/>
          </a:xfrm>
        </p:spPr>
        <p:txBody>
          <a:bodyPr/>
          <a:lstStyle/>
          <a:p>
            <a:r>
              <a:rPr lang="en-US" b="1" dirty="0">
                <a:latin typeface="Proxima Nova Black" charset="0"/>
              </a:rPr>
              <a:t>For of</a:t>
            </a:r>
            <a:endParaRPr lang="en-US" dirty="0">
              <a:latin typeface="Proxima Nova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764496"/>
      </p:ext>
    </p:extLst>
  </p:cSld>
  <p:clrMapOvr>
    <a:masterClrMapping/>
  </p:clrMapOvr>
</p:sld>
</file>

<file path=ppt/theme/theme1.xml><?xml version="1.0" encoding="utf-8"?>
<a:theme xmlns:a="http://schemas.openxmlformats.org/drawingml/2006/main" name="DARK 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SOFTSERVE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F81C9E1D-7833-467B-A721-F1A02C4664AB}"/>
    </a:ext>
  </a:extLst>
</a:theme>
</file>

<file path=ppt/theme/theme2.xml><?xml version="1.0" encoding="utf-8"?>
<a:theme xmlns:a="http://schemas.openxmlformats.org/drawingml/2006/main" name="LIGHT-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25F14842-CDC1-4C49-AF1B-A06CF522D39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4195FC54A15F344D83577B1CDDD67A5D" ma:contentTypeVersion="9" ma:contentTypeDescription="Создание документа." ma:contentTypeScope="" ma:versionID="961ec8db58076c7d3e9f84b9cd82fd45">
  <xsd:schema xmlns:xsd="http://www.w3.org/2001/XMLSchema" xmlns:xs="http://www.w3.org/2001/XMLSchema" xmlns:p="http://schemas.microsoft.com/office/2006/metadata/properties" xmlns:ns2="341e6018-ac0a-4dfb-8409-db9e0d25502e" xmlns:ns3="835f28f2-30f1-4728-84d2-86d96e143488" targetNamespace="http://schemas.microsoft.com/office/2006/metadata/properties" ma:root="true" ma:fieldsID="bd9f0c80ada20ee560e77d723f3ef44e" ns2:_="" ns3:_="">
    <xsd:import namespace="341e6018-ac0a-4dfb-8409-db9e0d25502e"/>
    <xsd:import namespace="835f28f2-30f1-4728-84d2-86d96e14348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_x041a__x043e__x043c__x0435__x0442__x0430__x044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1e6018-ac0a-4dfb-8409-db9e0d25502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Общий доступ с использованием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Совместно с подробностями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5f28f2-30f1-4728-84d2-86d96e1434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_x041a__x043e__x043c__x0435__x0442__x0430__x0440_" ma:index="16" nillable="true" ma:displayName="Кометар" ma:internalName="_x041a__x043e__x043c__x0435__x0442__x0430__x0440_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41a__x043e__x043c__x0435__x0442__x0430__x0440_ xmlns="835f28f2-30f1-4728-84d2-86d96e143488" xsi:nil="true"/>
  </documentManagement>
</p:properties>
</file>

<file path=customXml/itemProps1.xml><?xml version="1.0" encoding="utf-8"?>
<ds:datastoreItem xmlns:ds="http://schemas.openxmlformats.org/officeDocument/2006/customXml" ds:itemID="{296B3B9E-03D8-4766-BF45-6129617CF0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AFDAB34-20E1-438F-BCB2-ECDA5496F3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1e6018-ac0a-4dfb-8409-db9e0d25502e"/>
    <ds:schemaRef ds:uri="835f28f2-30f1-4728-84d2-86d96e1434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3A1340B-3A1B-4156-ADE3-51DF6C2C795D}">
  <ds:schemaRefs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835f28f2-30f1-4728-84d2-86d96e143488"/>
    <ds:schemaRef ds:uri="341e6018-ac0a-4dfb-8409-db9e0d25502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Template-MM-02-JAN-2018</Template>
  <TotalTime>0</TotalTime>
  <Words>4207</Words>
  <Application>Microsoft Office PowerPoint</Application>
  <PresentationFormat>Widescreen</PresentationFormat>
  <Paragraphs>413</Paragraphs>
  <Slides>34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7" baseType="lpstr">
      <vt:lpstr>Arial</vt:lpstr>
      <vt:lpstr>Tahoma</vt:lpstr>
      <vt:lpstr>Calibri</vt:lpstr>
      <vt:lpstr>Calibri Light</vt:lpstr>
      <vt:lpstr>Open Sans</vt:lpstr>
      <vt:lpstr>Courier New</vt:lpstr>
      <vt:lpstr>Segoe UI</vt:lpstr>
      <vt:lpstr>Consolas</vt:lpstr>
      <vt:lpstr>Proxima Nova Black</vt:lpstr>
      <vt:lpstr>Times New Roman</vt:lpstr>
      <vt:lpstr>Wingdings</vt:lpstr>
      <vt:lpstr>DARK THEME</vt:lpstr>
      <vt:lpstr>LIGHT-THEME</vt:lpstr>
      <vt:lpstr>Loops. Functions</vt:lpstr>
      <vt:lpstr>Agenda </vt:lpstr>
      <vt:lpstr>PowerPoint Presentation</vt:lpstr>
      <vt:lpstr>JavaScript  loops </vt:lpstr>
      <vt:lpstr>While loop</vt:lpstr>
      <vt:lpstr>Do..while loop</vt:lpstr>
      <vt:lpstr>For loop</vt:lpstr>
      <vt:lpstr>For in</vt:lpstr>
      <vt:lpstr>For of</vt:lpstr>
      <vt:lpstr>Loops. Break, continue</vt:lpstr>
      <vt:lpstr>PowerPoint Presentation</vt:lpstr>
      <vt:lpstr>Function Definition &amp; calling </vt:lpstr>
      <vt:lpstr>Functions parameters</vt:lpstr>
      <vt:lpstr>Optional Parameters</vt:lpstr>
      <vt:lpstr>Optional Parameters. arguments</vt:lpstr>
      <vt:lpstr>Return function value</vt:lpstr>
      <vt:lpstr>Naming a function</vt:lpstr>
      <vt:lpstr>Scope</vt:lpstr>
      <vt:lpstr>Local scope</vt:lpstr>
      <vt:lpstr>Global scope</vt:lpstr>
      <vt:lpstr>Concealment of variables</vt:lpstr>
      <vt:lpstr>Copy functions</vt:lpstr>
      <vt:lpstr>Function expressions (anonymous  functions)</vt:lpstr>
      <vt:lpstr>Function as parameter</vt:lpstr>
      <vt:lpstr>Recursion</vt:lpstr>
      <vt:lpstr>Immediately Invoked Function Expression (IIFE)</vt:lpstr>
      <vt:lpstr>Closure</vt:lpstr>
      <vt:lpstr>Function overriding </vt:lpstr>
      <vt:lpstr>Function overriding</vt:lpstr>
      <vt:lpstr>Hoisting</vt:lpstr>
      <vt:lpstr>Hoisting</vt:lpstr>
      <vt:lpstr>Hoisting. Function Expressions &amp; Function Declarations</vt:lpstr>
      <vt:lpstr>Useful links</vt:lpstr>
      <vt:lpstr>  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Oleh Ivaniuk</dc:creator>
  <cp:lastModifiedBy>Oleh O. Ivaniuk</cp:lastModifiedBy>
  <cp:revision>357</cp:revision>
  <dcterms:created xsi:type="dcterms:W3CDTF">2018-03-13T18:17:09Z</dcterms:created>
  <dcterms:modified xsi:type="dcterms:W3CDTF">2020-06-21T12:13:52Z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0x0101004195FC54A15F344D83577B1CDDD67A5D</vt:lpwstr>
  </property>
</Properties>
</file>

<file path=docProps/thumbnail.jpeg>
</file>